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86" r:id="rId2"/>
    <p:sldId id="256" r:id="rId3"/>
    <p:sldId id="266" r:id="rId4"/>
    <p:sldId id="282" r:id="rId5"/>
    <p:sldId id="284" r:id="rId6"/>
    <p:sldId id="258" r:id="rId7"/>
    <p:sldId id="268" r:id="rId8"/>
    <p:sldId id="260" r:id="rId9"/>
    <p:sldId id="277" r:id="rId10"/>
    <p:sldId id="261" r:id="rId11"/>
    <p:sldId id="280" r:id="rId12"/>
    <p:sldId id="288" r:id="rId13"/>
    <p:sldId id="267" r:id="rId14"/>
    <p:sldId id="265" r:id="rId15"/>
    <p:sldId id="264" r:id="rId16"/>
    <p:sldId id="275" r:id="rId17"/>
    <p:sldId id="285" r:id="rId18"/>
    <p:sldId id="274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8" autoAdjust="0"/>
    <p:restoredTop sz="94667" autoAdjust="0"/>
  </p:normalViewPr>
  <p:slideViewPr>
    <p:cSldViewPr>
      <p:cViewPr>
        <p:scale>
          <a:sx n="59" d="100"/>
          <a:sy n="59" d="100"/>
        </p:scale>
        <p:origin x="-1090" y="-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61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C098B-0143-4323-BD02-121DA2918F2F}" type="datetimeFigureOut">
              <a:rPr lang="it-IT" smtClean="0"/>
              <a:pPr/>
              <a:t>14/01/2017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D622A-31DD-4017-94FB-B857211912F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9999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3364A-AEB8-41BE-8EFF-5DC57605251C}" type="datetimeFigureOut">
              <a:rPr lang="it-IT" smtClean="0"/>
              <a:pPr/>
              <a:t>14/01/2017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9928A-51BC-439A-A2E1-7BD0633F466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56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9928A-51BC-439A-A2E1-7BD0633F466B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8929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9928A-51BC-439A-A2E1-7BD0633F466B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370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9928A-51BC-439A-A2E1-7BD0633F466B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7810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9928A-51BC-439A-A2E1-7BD0633F466B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2801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9928A-51BC-439A-A2E1-7BD0633F466B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0969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9928A-51BC-439A-A2E1-7BD0633F466B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6818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9928A-51BC-439A-A2E1-7BD0633F466B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118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9928A-51BC-439A-A2E1-7BD0633F466B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61137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9928A-51BC-439A-A2E1-7BD0633F466B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6219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9928A-51BC-439A-A2E1-7BD0633F466B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4375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9928A-51BC-439A-A2E1-7BD0633F466B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5661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9928A-51BC-439A-A2E1-7BD0633F466B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0999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9928A-51BC-439A-A2E1-7BD0633F466B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6597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9928A-51BC-439A-A2E1-7BD0633F466B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5750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9928A-51BC-439A-A2E1-7BD0633F466B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8137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9928A-51BC-439A-A2E1-7BD0633F466B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8951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9928A-51BC-439A-A2E1-7BD0633F466B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3635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9928A-51BC-439A-A2E1-7BD0633F466B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2287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14/01/2017</a:t>
            </a:fld>
            <a:endParaRPr 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14/01/2017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14/01/2017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14/01/2017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14/01/2017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14/01/2017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14/01/2017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14/01/2017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14/01/2017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14/01/2017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6055F8-1D02-4417-9241-55C834FD9970}" type="datetimeFigureOut">
              <a:rPr lang="it-IT" smtClean="0"/>
              <a:pPr/>
              <a:t>14/01/2017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B6055F8-1D02-4417-9241-55C834FD9970}" type="datetimeFigureOut">
              <a:rPr lang="it-IT" smtClean="0"/>
              <a:pPr/>
              <a:t>14/01/2017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2.gif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BENVENUTIFin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0271" y="3212976"/>
            <a:ext cx="1263729" cy="1714512"/>
          </a:xfrm>
          <a:prstGeom prst="rect">
            <a:avLst/>
          </a:prstGeom>
        </p:spPr>
      </p:pic>
      <p:pic>
        <p:nvPicPr>
          <p:cNvPr id="4" name="Segnaposto contenuto 16" descr="BENVENUTI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043608" y="3212976"/>
            <a:ext cx="1182796" cy="1714512"/>
          </a:xfrm>
        </p:spPr>
      </p:pic>
      <p:pic>
        <p:nvPicPr>
          <p:cNvPr id="5" name="Immagine 4" descr="BENVENUTI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3212976"/>
            <a:ext cx="1182796" cy="1714512"/>
          </a:xfrm>
          <a:prstGeom prst="rect">
            <a:avLst/>
          </a:prstGeom>
        </p:spPr>
      </p:pic>
      <p:pic>
        <p:nvPicPr>
          <p:cNvPr id="6" name="Immagine 5" descr="BENVENUTI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3212976"/>
            <a:ext cx="1192291" cy="1714512"/>
          </a:xfrm>
          <a:prstGeom prst="rect">
            <a:avLst/>
          </a:prstGeom>
        </p:spPr>
      </p:pic>
      <p:pic>
        <p:nvPicPr>
          <p:cNvPr id="7" name="Immagine 6" descr="BENVENUTI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9992" y="3212976"/>
            <a:ext cx="1182797" cy="1714512"/>
          </a:xfrm>
          <a:prstGeom prst="rect">
            <a:avLst/>
          </a:prstGeom>
        </p:spPr>
      </p:pic>
      <p:pic>
        <p:nvPicPr>
          <p:cNvPr id="8" name="Immagine 7" descr="BENVENUTI5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52120" y="3212976"/>
            <a:ext cx="1182780" cy="1714488"/>
          </a:xfrm>
          <a:prstGeom prst="rect">
            <a:avLst/>
          </a:prstGeom>
        </p:spPr>
      </p:pic>
      <p:pic>
        <p:nvPicPr>
          <p:cNvPr id="9" name="Immagine 8" descr="BENVENUTI6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04248" y="3212976"/>
            <a:ext cx="1155668" cy="1714512"/>
          </a:xfrm>
          <a:prstGeom prst="rect">
            <a:avLst/>
          </a:prstGeom>
        </p:spPr>
      </p:pic>
      <p:sp>
        <p:nvSpPr>
          <p:cNvPr id="12" name="Sottotitolo 2"/>
          <p:cNvSpPr txBox="1">
            <a:spLocks/>
          </p:cNvSpPr>
          <p:nvPr/>
        </p:nvSpPr>
        <p:spPr>
          <a:xfrm>
            <a:off x="971600" y="476672"/>
            <a:ext cx="8172400" cy="20882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it-IT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n-ea"/>
                <a:cs typeface="+mn-cs"/>
              </a:rPr>
              <a:t>Istituto Comprensivo 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it-IT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iandra GD" pitchFamily="34" charset="0"/>
                <a:ea typeface="+mn-ea"/>
                <a:cs typeface="+mn-cs"/>
              </a:rPr>
              <a:t>Lestizza-Talmassons</a:t>
            </a:r>
            <a:endParaRPr kumimoji="0" lang="it-IT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2420888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latin typeface="Maiandra GD" pitchFamily="34" charset="0"/>
              </a:rPr>
              <a:t>Il nostro orario </a:t>
            </a:r>
            <a:br>
              <a:rPr lang="it-IT" dirty="0" smtClean="0">
                <a:latin typeface="Maiandra GD" pitchFamily="34" charset="0"/>
              </a:rPr>
            </a:br>
            <a:r>
              <a:rPr lang="it-IT" dirty="0" smtClean="0">
                <a:latin typeface="Maiandra GD" pitchFamily="34" charset="0"/>
              </a:rPr>
              <a:t>settimanale attuale </a:t>
            </a:r>
            <a:br>
              <a:rPr lang="it-IT" dirty="0" smtClean="0">
                <a:latin typeface="Maiandra GD" pitchFamily="34" charset="0"/>
              </a:rPr>
            </a:br>
            <a:r>
              <a:rPr lang="it-IT" dirty="0" smtClean="0">
                <a:latin typeface="Maiandra GD" pitchFamily="34" charset="0"/>
              </a:rPr>
              <a:t>(a.s</a:t>
            </a:r>
            <a:r>
              <a:rPr lang="it-IT" dirty="0" err="1" smtClean="0">
                <a:latin typeface="Maiandra GD" pitchFamily="34" charset="0"/>
              </a:rPr>
              <a:t>.201</a:t>
            </a:r>
            <a:r>
              <a:rPr lang="it-IT" dirty="0" smtClean="0">
                <a:latin typeface="Maiandra GD" pitchFamily="34" charset="0"/>
              </a:rPr>
              <a:t>6-2017)</a:t>
            </a:r>
            <a:br>
              <a:rPr lang="it-IT" dirty="0" smtClean="0">
                <a:latin typeface="Maiandra GD" pitchFamily="34" charset="0"/>
              </a:rPr>
            </a:br>
            <a:r>
              <a:rPr lang="it-IT" dirty="0" smtClean="0">
                <a:latin typeface="Maiandra GD" pitchFamily="34" charset="0"/>
              </a:rPr>
              <a:t>CLASSI dalla 1^alla 5^</a:t>
            </a:r>
            <a:endParaRPr lang="it-IT" dirty="0">
              <a:latin typeface="Maiandra GD" pitchFamily="34" charset="0"/>
            </a:endParaRP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3699530"/>
              </p:ext>
            </p:extLst>
          </p:nvPr>
        </p:nvGraphicFramePr>
        <p:xfrm>
          <a:off x="1115613" y="2492896"/>
          <a:ext cx="7814104" cy="405636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2314"/>
                <a:gridCol w="1181965"/>
                <a:gridCol w="1181965"/>
                <a:gridCol w="1181965"/>
                <a:gridCol w="1181965"/>
                <a:gridCol w="1102557"/>
                <a:gridCol w="1261373"/>
              </a:tblGrid>
              <a:tr h="631808"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rgbClr val="FF0000"/>
                        </a:solidFill>
                        <a:latin typeface="Maiandra G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Maiandra GD" pitchFamily="34" charset="0"/>
                        </a:rPr>
                        <a:t>LUNEDÌ</a:t>
                      </a:r>
                      <a:endParaRPr lang="it-IT" sz="1200" dirty="0">
                        <a:solidFill>
                          <a:srgbClr val="FF0000"/>
                        </a:solidFill>
                        <a:latin typeface="Maiandra G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Maiandra GD" pitchFamily="34" charset="0"/>
                        </a:rPr>
                        <a:t>MARTEDÌ</a:t>
                      </a:r>
                      <a:endParaRPr lang="it-IT" sz="1200" dirty="0">
                        <a:solidFill>
                          <a:srgbClr val="FF0000"/>
                        </a:solidFill>
                        <a:latin typeface="Maiandra G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Maiandra GD" pitchFamily="34" charset="0"/>
                        </a:rPr>
                        <a:t>MERCOLEDÌ</a:t>
                      </a:r>
                      <a:endParaRPr lang="it-IT" sz="1200" dirty="0">
                        <a:solidFill>
                          <a:srgbClr val="FF0000"/>
                        </a:solidFill>
                        <a:latin typeface="Maiandra G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Maiandra GD" pitchFamily="34" charset="0"/>
                        </a:rPr>
                        <a:t>GIOVEDÌ</a:t>
                      </a:r>
                      <a:endParaRPr lang="it-IT" sz="1200" dirty="0">
                        <a:solidFill>
                          <a:srgbClr val="FF0000"/>
                        </a:solidFill>
                        <a:latin typeface="Maiandra G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Maiandra GD" pitchFamily="34" charset="0"/>
                        </a:rPr>
                        <a:t>VENERDÌ</a:t>
                      </a:r>
                      <a:endParaRPr lang="it-IT" sz="1200" dirty="0">
                        <a:solidFill>
                          <a:srgbClr val="FF0000"/>
                        </a:solidFill>
                        <a:latin typeface="Maiandra G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200" dirty="0">
                        <a:solidFill>
                          <a:srgbClr val="FF0000"/>
                        </a:solidFill>
                        <a:latin typeface="Maiandra G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1808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FF0000"/>
                          </a:solidFill>
                          <a:latin typeface="Maiandra GD" pitchFamily="34" charset="0"/>
                        </a:rPr>
                        <a:t>8.10</a:t>
                      </a:r>
                      <a:endParaRPr lang="it-IT" sz="1600" dirty="0">
                        <a:solidFill>
                          <a:srgbClr val="FF0000"/>
                        </a:solidFill>
                        <a:latin typeface="Maiandra G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Maiandra GD" pitchFamily="34" charset="0"/>
                        </a:rPr>
                        <a:t>LEZIONI</a:t>
                      </a:r>
                      <a:endParaRPr lang="it-IT" sz="1600" dirty="0">
                        <a:solidFill>
                          <a:srgbClr val="FF0000"/>
                        </a:solidFill>
                        <a:latin typeface="Maiandra G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Maiandra GD" pitchFamily="34" charset="0"/>
                        </a:rPr>
                        <a:t>LEZIONI</a:t>
                      </a:r>
                      <a:endParaRPr lang="it-IT" sz="1600" dirty="0">
                        <a:solidFill>
                          <a:srgbClr val="FF0000"/>
                        </a:solidFill>
                        <a:latin typeface="Maiandra G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Maiandra GD" pitchFamily="34" charset="0"/>
                        </a:rPr>
                        <a:t>LEZIONI</a:t>
                      </a:r>
                      <a:endParaRPr lang="it-IT" sz="1600" dirty="0">
                        <a:solidFill>
                          <a:srgbClr val="FF0000"/>
                        </a:solidFill>
                        <a:latin typeface="Maiandra G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Maiandra GD" pitchFamily="34" charset="0"/>
                        </a:rPr>
                        <a:t>LEZIONI</a:t>
                      </a:r>
                      <a:endParaRPr lang="it-IT" sz="1600" dirty="0">
                        <a:solidFill>
                          <a:srgbClr val="FF0000"/>
                        </a:solidFill>
                        <a:latin typeface="Maiandra G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Maiandra GD" pitchFamily="34" charset="0"/>
                        </a:rPr>
                        <a:t>LEZIONI</a:t>
                      </a:r>
                      <a:endParaRPr lang="it-IT" sz="1600" dirty="0">
                        <a:solidFill>
                          <a:srgbClr val="FF0000"/>
                        </a:solidFill>
                        <a:latin typeface="Maiandra G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rgbClr val="FF0000"/>
                        </a:solidFill>
                        <a:latin typeface="Maiandra G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4576"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rgbClr val="FF0000"/>
                        </a:solidFill>
                        <a:latin typeface="Maiandra G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Maiandra GD" pitchFamily="34" charset="0"/>
                        </a:rPr>
                        <a:t>Intervallo</a:t>
                      </a:r>
                      <a:endParaRPr lang="it-IT" sz="1600" dirty="0">
                        <a:solidFill>
                          <a:srgbClr val="FF0000"/>
                        </a:solidFill>
                        <a:latin typeface="Maiandra G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Maiandra GD" pitchFamily="34" charset="0"/>
                        </a:rPr>
                        <a:t>Intervallo</a:t>
                      </a:r>
                      <a:endParaRPr lang="it-IT" sz="1600" dirty="0">
                        <a:solidFill>
                          <a:srgbClr val="FF0000"/>
                        </a:solidFill>
                        <a:latin typeface="Maiandra G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Maiandra GD" pitchFamily="34" charset="0"/>
                        </a:rPr>
                        <a:t>Intervallo</a:t>
                      </a:r>
                      <a:endParaRPr lang="it-IT" sz="1600" dirty="0">
                        <a:solidFill>
                          <a:srgbClr val="FF0000"/>
                        </a:solidFill>
                        <a:latin typeface="Maiandra G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Maiandra GD" pitchFamily="34" charset="0"/>
                        </a:rPr>
                        <a:t>Intervallo</a:t>
                      </a:r>
                      <a:endParaRPr lang="it-IT" sz="1600" dirty="0">
                        <a:solidFill>
                          <a:srgbClr val="FF0000"/>
                        </a:solidFill>
                        <a:latin typeface="Maiandra G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Maiandra GD" pitchFamily="34" charset="0"/>
                        </a:rPr>
                        <a:t>Intervallo</a:t>
                      </a:r>
                      <a:endParaRPr lang="it-IT" sz="1600" dirty="0">
                        <a:solidFill>
                          <a:srgbClr val="FF0000"/>
                        </a:solidFill>
                        <a:latin typeface="Maiandra G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rgbClr val="FF0000"/>
                        </a:solidFill>
                        <a:latin typeface="Maiandra G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1808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FF0000"/>
                          </a:solidFill>
                          <a:latin typeface="Maiandra GD" pitchFamily="34" charset="0"/>
                        </a:rPr>
                        <a:t>12.40</a:t>
                      </a:r>
                      <a:endParaRPr lang="it-IT" sz="1600" dirty="0">
                        <a:solidFill>
                          <a:srgbClr val="FF0000"/>
                        </a:solidFill>
                        <a:latin typeface="Maiandra G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Maiandra GD" pitchFamily="34" charset="0"/>
                        </a:rPr>
                        <a:t>LEZIONI</a:t>
                      </a:r>
                      <a:endParaRPr lang="it-IT" sz="1600" dirty="0">
                        <a:solidFill>
                          <a:srgbClr val="FF0000"/>
                        </a:solidFill>
                        <a:latin typeface="Maiandra G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smtClean="0">
                          <a:latin typeface="Maiandra GD" pitchFamily="34" charset="0"/>
                        </a:rPr>
                        <a:t>LEZIONI</a:t>
                      </a:r>
                      <a:endParaRPr lang="it-IT" sz="1600" dirty="0">
                        <a:solidFill>
                          <a:srgbClr val="FF0000"/>
                        </a:solidFill>
                        <a:latin typeface="Maiandra G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Maiandra GD" pitchFamily="34" charset="0"/>
                        </a:rPr>
                        <a:t>LEZIONI</a:t>
                      </a:r>
                      <a:endParaRPr lang="it-IT" sz="1600" dirty="0">
                        <a:solidFill>
                          <a:srgbClr val="FF0000"/>
                        </a:solidFill>
                        <a:latin typeface="Maiandra G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Maiandra GD" pitchFamily="34" charset="0"/>
                        </a:rPr>
                        <a:t>LEZIONI</a:t>
                      </a:r>
                      <a:endParaRPr lang="it-IT" sz="1600" dirty="0">
                        <a:solidFill>
                          <a:srgbClr val="FF0000"/>
                        </a:solidFill>
                        <a:latin typeface="Maiandra G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Maiandra GD" pitchFamily="34" charset="0"/>
                        </a:rPr>
                        <a:t>LEZIONI</a:t>
                      </a:r>
                      <a:endParaRPr lang="it-IT" sz="1600" dirty="0">
                        <a:solidFill>
                          <a:srgbClr val="FF0000"/>
                        </a:solidFill>
                        <a:latin typeface="Maiandra G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rgbClr val="FF0000"/>
                        </a:solidFill>
                        <a:latin typeface="Maiandra G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3406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FF0000"/>
                          </a:solidFill>
                          <a:latin typeface="Maiandra GD" pitchFamily="34" charset="0"/>
                        </a:rPr>
                        <a:t>12.40– 13.40</a:t>
                      </a:r>
                      <a:endParaRPr lang="it-IT" sz="1600" dirty="0">
                        <a:solidFill>
                          <a:srgbClr val="FF0000"/>
                        </a:solidFill>
                        <a:latin typeface="Maiandra G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rgbClr val="FF0000"/>
                        </a:solidFill>
                        <a:latin typeface="Maiandra G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Maiandra GD" pitchFamily="34" charset="0"/>
                        </a:rPr>
                        <a:t>MENSA</a:t>
                      </a:r>
                      <a:endParaRPr lang="it-IT" sz="1600" dirty="0">
                        <a:solidFill>
                          <a:schemeClr val="tx1"/>
                        </a:solidFill>
                        <a:latin typeface="Maiandra G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rgbClr val="FF0000"/>
                        </a:solidFill>
                        <a:latin typeface="Maiandra G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Maiandra GD" pitchFamily="34" charset="0"/>
                        </a:rPr>
                        <a:t>MENSA</a:t>
                      </a:r>
                      <a:endParaRPr lang="it-IT" sz="1600" dirty="0">
                        <a:solidFill>
                          <a:schemeClr val="tx1"/>
                        </a:solidFill>
                        <a:latin typeface="Maiandra G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rgbClr val="FF0000"/>
                        </a:solidFill>
                        <a:latin typeface="Maiandra G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rgbClr val="FF0000"/>
                        </a:solidFill>
                        <a:latin typeface="Maiandra G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1808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rgbClr val="FF0000"/>
                          </a:solidFill>
                          <a:latin typeface="Maiandra GD" pitchFamily="34" charset="0"/>
                        </a:rPr>
                        <a:t>13.40 – 15.55</a:t>
                      </a:r>
                      <a:endParaRPr lang="it-IT" sz="1600" dirty="0">
                        <a:solidFill>
                          <a:srgbClr val="FF0000"/>
                        </a:solidFill>
                        <a:latin typeface="Maiandra G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rgbClr val="FF0000"/>
                        </a:solidFill>
                        <a:latin typeface="Maiandra G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Maiandra GD" pitchFamily="34" charset="0"/>
                        </a:rPr>
                        <a:t>RIENTRO</a:t>
                      </a:r>
                      <a:endParaRPr lang="it-IT" sz="1600" dirty="0">
                        <a:solidFill>
                          <a:schemeClr val="tx1"/>
                        </a:solidFill>
                        <a:latin typeface="Maiandra G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rgbClr val="FF0000"/>
                        </a:solidFill>
                        <a:latin typeface="Maiandra G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Maiandra GD" pitchFamily="34" charset="0"/>
                        </a:rPr>
                        <a:t>RIENTRO</a:t>
                      </a:r>
                      <a:endParaRPr lang="it-IT" sz="1600" dirty="0">
                        <a:solidFill>
                          <a:schemeClr val="tx1"/>
                        </a:solidFill>
                        <a:latin typeface="Maiandra G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rgbClr val="FF0000"/>
                        </a:solidFill>
                        <a:latin typeface="Maiandra G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rgbClr val="FF0000"/>
                        </a:solidFill>
                        <a:latin typeface="Maiandra G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4" name="Immagine 3" descr="L'OROLOG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7372" y="0"/>
            <a:ext cx="2746628" cy="2357430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LavoriInCors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9516" y="142852"/>
            <a:ext cx="1094484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Autofit/>
          </a:bodyPr>
          <a:lstStyle/>
          <a:p>
            <a:pPr algn="ctr"/>
            <a:r>
              <a:rPr lang="it-IT" sz="3600" cap="all" dirty="0" smtClean="0">
                <a:solidFill>
                  <a:srgbClr val="FF0000"/>
                </a:solidFill>
                <a:latin typeface="Maiandra GD" pitchFamily="34" charset="0"/>
              </a:rPr>
              <a:t/>
            </a:r>
            <a:br>
              <a:rPr lang="it-IT" sz="3600" cap="all" dirty="0" smtClean="0">
                <a:solidFill>
                  <a:srgbClr val="FF0000"/>
                </a:solidFill>
                <a:latin typeface="Maiandra GD" pitchFamily="34" charset="0"/>
              </a:rPr>
            </a:br>
            <a:r>
              <a:rPr lang="it-IT" sz="3600" cap="all" dirty="0" smtClean="0">
                <a:solidFill>
                  <a:srgbClr val="FF0000"/>
                </a:solidFill>
                <a:latin typeface="Maiandra GD" pitchFamily="34" charset="0"/>
              </a:rPr>
              <a:t/>
            </a:r>
            <a:br>
              <a:rPr lang="it-IT" sz="3600" cap="all" dirty="0" smtClean="0">
                <a:solidFill>
                  <a:srgbClr val="FF0000"/>
                </a:solidFill>
                <a:latin typeface="Maiandra GD" pitchFamily="34" charset="0"/>
              </a:rPr>
            </a:br>
            <a:r>
              <a:rPr lang="it-IT" sz="3600" cap="all" dirty="0" smtClean="0">
                <a:solidFill>
                  <a:srgbClr val="FF0000"/>
                </a:solidFill>
                <a:latin typeface="Maiandra GD" pitchFamily="34" charset="0"/>
              </a:rPr>
              <a:t>L’OFFERTA FORMATIVA </a:t>
            </a:r>
            <a:br>
              <a:rPr lang="it-IT" sz="3600" cap="all" dirty="0" smtClean="0">
                <a:solidFill>
                  <a:srgbClr val="FF0000"/>
                </a:solidFill>
                <a:latin typeface="Maiandra GD" pitchFamily="34" charset="0"/>
              </a:rPr>
            </a:br>
            <a:r>
              <a:rPr lang="it-IT" sz="3600" cap="all" dirty="0" smtClean="0">
                <a:solidFill>
                  <a:srgbClr val="FF0000"/>
                </a:solidFill>
                <a:latin typeface="Maiandra GD" pitchFamily="34" charset="0"/>
              </a:rPr>
              <a:t>2016-2017 </a:t>
            </a:r>
            <a:br>
              <a:rPr lang="it-IT" sz="3600" cap="all" dirty="0" smtClean="0">
                <a:solidFill>
                  <a:srgbClr val="FF0000"/>
                </a:solidFill>
                <a:latin typeface="Maiandra GD" pitchFamily="34" charset="0"/>
              </a:rPr>
            </a:br>
            <a:endParaRPr lang="it-IT" sz="3600" cap="all" dirty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00100" y="1772816"/>
            <a:ext cx="7929618" cy="374441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it-IT" sz="2400" dirty="0" smtClean="0">
                <a:latin typeface="Maiandra GD" pitchFamily="34" charset="0"/>
              </a:rPr>
              <a:t>Un’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organizzazione oraria settimanale </a:t>
            </a:r>
            <a:r>
              <a:rPr lang="it-IT" sz="2400" dirty="0" smtClean="0">
                <a:latin typeface="Maiandra GD" pitchFamily="34" charset="0"/>
              </a:rPr>
              <a:t>di </a:t>
            </a:r>
          </a:p>
          <a:p>
            <a:pPr algn="just">
              <a:buNone/>
            </a:pPr>
            <a:r>
              <a:rPr lang="it-IT" sz="2400" dirty="0" smtClean="0">
                <a:latin typeface="Maiandra GD" pitchFamily="34" charset="0"/>
              </a:rPr>
              <a:t>    </a:t>
            </a:r>
            <a:r>
              <a:rPr lang="it-IT" sz="2400" u="sng" dirty="0" smtClean="0">
                <a:latin typeface="Maiandra GD" pitchFamily="34" charset="0"/>
              </a:rPr>
              <a:t>27</a:t>
            </a:r>
            <a:r>
              <a:rPr lang="it-IT" sz="2400" i="1" u="sng" dirty="0" smtClean="0">
                <a:latin typeface="Maiandra GD" pitchFamily="34" charset="0"/>
              </a:rPr>
              <a:t>ore di lezione + 2 di mensa, con il sabato a casa</a:t>
            </a:r>
            <a:r>
              <a:rPr lang="it-IT" sz="2400" u="sng" dirty="0" smtClean="0">
                <a:latin typeface="Maiandra GD" pitchFamily="34" charset="0"/>
              </a:rPr>
              <a:t>.</a:t>
            </a:r>
          </a:p>
          <a:p>
            <a:pPr algn="just">
              <a:buFont typeface="Wingdings" pitchFamily="2" charset="2"/>
              <a:buChar char="q"/>
            </a:pPr>
            <a:endParaRPr lang="it-IT" sz="2400" dirty="0" smtClean="0">
              <a:latin typeface="Maiandra GD" pitchFamily="34" charset="0"/>
            </a:endParaRPr>
          </a:p>
          <a:p>
            <a:pPr algn="just">
              <a:buNone/>
            </a:pPr>
            <a:endParaRPr lang="it-IT" sz="2400" dirty="0" smtClean="0">
              <a:latin typeface="Maiandra GD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it-IT" sz="2400" dirty="0" smtClean="0">
                <a:latin typeface="Maiandra GD" pitchFamily="34" charset="0"/>
              </a:rPr>
              <a:t>Un 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modello organizzativo</a:t>
            </a:r>
            <a:r>
              <a:rPr lang="it-IT" sz="2400" dirty="0" smtClean="0">
                <a:latin typeface="Maiandra GD" pitchFamily="34" charset="0"/>
              </a:rPr>
              <a:t> volto a </a:t>
            </a:r>
            <a:r>
              <a:rPr lang="it-IT" sz="2400" dirty="0">
                <a:latin typeface="Maiandra GD" pitchFamily="34" charset="0"/>
              </a:rPr>
              <a:t>r</a:t>
            </a:r>
            <a:r>
              <a:rPr lang="it-IT" sz="2400" dirty="0" smtClean="0">
                <a:latin typeface="Maiandra GD" pitchFamily="34" charset="0"/>
              </a:rPr>
              <a:t>ispondere alle esigenze organizzative/gestionali delle famiglie secondo un sondaggio tenuto l’anno scorso.</a:t>
            </a:r>
          </a:p>
        </p:txBody>
      </p:sp>
      <p:pic>
        <p:nvPicPr>
          <p:cNvPr id="6" name="Immagine 5" descr="LavoriInCors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852"/>
            <a:ext cx="1094484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 descr="LavoriInCors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48199" y="5715016"/>
            <a:ext cx="1095801" cy="1001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0100" y="0"/>
            <a:ext cx="7498080" cy="857232"/>
          </a:xfrm>
        </p:spPr>
        <p:txBody>
          <a:bodyPr/>
          <a:lstStyle/>
          <a:p>
            <a:r>
              <a:rPr lang="it-IT" dirty="0" smtClean="0">
                <a:latin typeface="Maiandra GD" pitchFamily="34" charset="0"/>
              </a:rPr>
              <a:t>I Progetti e le attività</a:t>
            </a:r>
            <a:endParaRPr lang="it-IT" dirty="0">
              <a:latin typeface="Maiandra GD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00100" y="857232"/>
            <a:ext cx="7748364" cy="581212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it-IT" sz="2000" dirty="0" smtClean="0">
              <a:latin typeface="Maiandra GD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it-IT" sz="2000" dirty="0" smtClean="0">
              <a:latin typeface="Maiandra GD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2000" dirty="0" smtClean="0">
                <a:latin typeface="Maiandra GD" pitchFamily="34" charset="0"/>
              </a:rPr>
              <a:t>Progetto “Capire multimediale” terze, quarte e quinte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2000" dirty="0" smtClean="0">
                <a:latin typeface="Maiandra GD" pitchFamily="34" charset="0"/>
              </a:rPr>
              <a:t>Tachistoscopio - classi seconda e terza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2000" dirty="0" smtClean="0">
                <a:latin typeface="Maiandra GD" pitchFamily="34" charset="0"/>
              </a:rPr>
              <a:t>Pratica psicomotoria classe prima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2000" dirty="0" smtClean="0">
                <a:latin typeface="Maiandra GD" pitchFamily="34" charset="0"/>
              </a:rPr>
              <a:t>ABC delle emozioni classi seconde, quarte e quinte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2000" dirty="0" smtClean="0">
                <a:latin typeface="Maiandra GD" pitchFamily="34" charset="0"/>
              </a:rPr>
              <a:t>Progetto «Imparare con il movimento» - classe prima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2000" dirty="0" smtClean="0">
                <a:latin typeface="Maiandra GD" pitchFamily="34" charset="0"/>
              </a:rPr>
              <a:t>Progetto «Movimento in tre esse»  - classi terza, quarta e quinta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t-IT" sz="2000" dirty="0" smtClean="0">
                <a:latin typeface="Maiandra GD" pitchFamily="34" charset="0"/>
              </a:rPr>
              <a:t>Percorsi di lettura in collaborazione con la Biblioteca Comunale –tutte le classi</a:t>
            </a:r>
          </a:p>
          <a:p>
            <a:pPr marL="82296" indent="0">
              <a:lnSpc>
                <a:spcPct val="120000"/>
              </a:lnSpc>
              <a:spcBef>
                <a:spcPts val="0"/>
              </a:spcBef>
            </a:pPr>
            <a:r>
              <a:rPr lang="it-IT" sz="2000" dirty="0" smtClean="0">
                <a:latin typeface="Maiandra GD" pitchFamily="34" charset="0"/>
              </a:rPr>
              <a:t>   “In un villaggio per crescere” - (murales) classe quinta </a:t>
            </a:r>
          </a:p>
          <a:p>
            <a:pPr marL="82296" indent="0">
              <a:lnSpc>
                <a:spcPct val="120000"/>
              </a:lnSpc>
              <a:spcBef>
                <a:spcPts val="0"/>
              </a:spcBef>
            </a:pPr>
            <a:r>
              <a:rPr lang="it-IT" sz="2000" dirty="0" smtClean="0">
                <a:latin typeface="Maiandra GD" pitchFamily="34" charset="0"/>
              </a:rPr>
              <a:t>   Progetto “</a:t>
            </a:r>
            <a:r>
              <a:rPr lang="it-IT" sz="2000" dirty="0" err="1" smtClean="0">
                <a:latin typeface="Maiandra GD" pitchFamily="34" charset="0"/>
              </a:rPr>
              <a:t>Zucs</a:t>
            </a:r>
            <a:r>
              <a:rPr lang="it-IT" sz="2000" dirty="0" smtClean="0">
                <a:latin typeface="Maiandra GD" pitchFamily="34" charset="0"/>
              </a:rPr>
              <a:t> in te </a:t>
            </a:r>
            <a:r>
              <a:rPr lang="it-IT" sz="2000" dirty="0" err="1" smtClean="0">
                <a:latin typeface="Maiandra GD" pitchFamily="34" charset="0"/>
              </a:rPr>
              <a:t>rêt</a:t>
            </a:r>
            <a:r>
              <a:rPr lang="it-IT" sz="2000" dirty="0" smtClean="0">
                <a:latin typeface="Maiandra GD" pitchFamily="34" charset="0"/>
              </a:rPr>
              <a:t>” tutte le classi progetto in rete </a:t>
            </a:r>
          </a:p>
          <a:p>
            <a:pPr marL="82296" indent="0">
              <a:lnSpc>
                <a:spcPct val="120000"/>
              </a:lnSpc>
              <a:spcBef>
                <a:spcPts val="0"/>
              </a:spcBef>
            </a:pPr>
            <a:r>
              <a:rPr lang="it-IT" sz="2000" dirty="0" smtClean="0">
                <a:latin typeface="Maiandra GD" pitchFamily="34" charset="0"/>
              </a:rPr>
              <a:t>   Mediazione linguistica per alunni stranieri </a:t>
            </a:r>
          </a:p>
          <a:p>
            <a:pPr marL="82296" indent="0">
              <a:lnSpc>
                <a:spcPct val="120000"/>
              </a:lnSpc>
              <a:spcBef>
                <a:spcPts val="0"/>
              </a:spcBef>
            </a:pPr>
            <a:r>
              <a:rPr lang="it-IT" sz="2000" dirty="0">
                <a:latin typeface="Maiandra GD" pitchFamily="34" charset="0"/>
              </a:rPr>
              <a:t> </a:t>
            </a:r>
            <a:r>
              <a:rPr lang="it-IT" sz="2000" dirty="0" smtClean="0">
                <a:latin typeface="Maiandra GD" pitchFamily="34" charset="0"/>
              </a:rPr>
              <a:t>  Protocollo fonologico in classe prima in collaborazione con        </a:t>
            </a:r>
          </a:p>
          <a:p>
            <a:pPr marL="82296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000" dirty="0" smtClean="0">
                <a:latin typeface="Maiandra GD" pitchFamily="34" charset="0"/>
              </a:rPr>
              <a:t>l’equipe psicopedagogica di Codroipo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it-IT" dirty="0" smtClean="0">
              <a:latin typeface="Maiandra GD" pitchFamily="34" charset="0"/>
            </a:endParaRPr>
          </a:p>
          <a:p>
            <a:pPr marL="82296" indent="0">
              <a:lnSpc>
                <a:spcPct val="120000"/>
              </a:lnSpc>
              <a:spcBef>
                <a:spcPts val="0"/>
              </a:spcBef>
              <a:buNone/>
            </a:pPr>
            <a:endParaRPr lang="it-IT" dirty="0" smtClean="0">
              <a:latin typeface="Maiandra GD" pitchFamily="34" charset="0"/>
            </a:endParaRPr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Cjartute cence paîs celeste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14480" y="571480"/>
            <a:ext cx="6420306" cy="614366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642918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latin typeface="Maiandra GD" pitchFamily="34" charset="0"/>
              </a:rPr>
              <a:t>Il Friulano</a:t>
            </a:r>
            <a:endParaRPr lang="it-IT" dirty="0">
              <a:latin typeface="Maiandra GD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5786" y="928670"/>
            <a:ext cx="8358214" cy="5929330"/>
          </a:xfrm>
        </p:spPr>
        <p:txBody>
          <a:bodyPr>
            <a:normAutofit fontScale="92500"/>
          </a:bodyPr>
          <a:lstStyle/>
          <a:p>
            <a:pPr algn="just"/>
            <a:r>
              <a:rPr lang="it-IT" sz="2400" dirty="0" smtClean="0">
                <a:latin typeface="Maiandra GD" pitchFamily="34" charset="0"/>
              </a:rPr>
              <a:t>A partire dall’anno scolastico, 2012-2013, nella Scuola dell’Infanzia e nella Scuola Primaria è previsto l’inserimento - tra le </a:t>
            </a:r>
            <a:r>
              <a:rPr lang="it-IT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discipline curricolari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it-IT" sz="2400" dirty="0" smtClean="0">
                <a:latin typeface="Maiandra GD" pitchFamily="34" charset="0"/>
              </a:rPr>
              <a:t>- anche del Friulano per gli alunni che ne hanno fatto richiesta: </a:t>
            </a:r>
            <a:r>
              <a:rPr lang="it-IT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1 ora settimanale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it-IT" sz="2400" dirty="0" smtClean="0">
                <a:latin typeface="Maiandra GD" pitchFamily="34" charset="0"/>
              </a:rPr>
              <a:t>(o con diversa scadenza, a seconda del tipo di attività proposte, per un totale di 30 ore annuali). Tale disciplina è assegnata agli insegnanti dell’Istituto che sono inseriti nell’elenco regionale per l’insegnamento del Friulano e che seguono le disposizioni del piano regionale per l’insegnamento della lingua friulana.</a:t>
            </a:r>
          </a:p>
          <a:p>
            <a:pPr algn="just">
              <a:buNone/>
            </a:pPr>
            <a:endParaRPr lang="it-IT" sz="2400" dirty="0" smtClean="0">
              <a:latin typeface="Maiandra GD" pitchFamily="34" charset="0"/>
            </a:endParaRPr>
          </a:p>
          <a:p>
            <a:pPr algn="just"/>
            <a:r>
              <a:rPr lang="it-IT" sz="2400" dirty="0" smtClean="0">
                <a:latin typeface="Maiandra GD" pitchFamily="34" charset="0"/>
              </a:rPr>
              <a:t>Ci sono </a:t>
            </a:r>
            <a:r>
              <a:rPr lang="it-IT" sz="2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altre iniziative</a:t>
            </a:r>
            <a:r>
              <a:rPr lang="it-IT" sz="2400" dirty="0" smtClean="0">
                <a:latin typeface="Maiandra GD" pitchFamily="34" charset="0"/>
              </a:rPr>
              <a:t> promosse dalle agenzie regionali per la valorizzazione e la trasmissione della lingua e della cultura friulana nelle scuole (concorsi, incontri, spettacoli teatrali, </a:t>
            </a:r>
            <a:r>
              <a:rPr lang="it-IT" sz="2400" dirty="0" err="1" smtClean="0">
                <a:latin typeface="Maiandra GD" pitchFamily="34" charset="0"/>
              </a:rPr>
              <a:t>ecc…</a:t>
            </a:r>
            <a:r>
              <a:rPr lang="it-IT" sz="2400" dirty="0" smtClean="0">
                <a:latin typeface="Maiandra GD" pitchFamily="34" charset="0"/>
              </a:rPr>
              <a:t>), alle quali le singole classi/scuole dell’Istituto aderiscono in base all’affinità con la programmazione didattica annuale ed alla disponibilità e/o agli intenti dei docenti.</a:t>
            </a:r>
            <a:endParaRPr lang="it-IT" sz="2400" dirty="0">
              <a:latin typeface="Maiandra GD" pitchFamily="34" charset="0"/>
            </a:endParaRPr>
          </a:p>
        </p:txBody>
      </p:sp>
      <p:pic>
        <p:nvPicPr>
          <p:cNvPr id="7" name="Immagine 6" descr="patri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42852"/>
            <a:ext cx="666750" cy="657225"/>
          </a:xfrm>
          <a:prstGeom prst="rect">
            <a:avLst/>
          </a:prstGeom>
        </p:spPr>
      </p:pic>
    </p:spTree>
  </p:cSld>
  <p:clrMapOvr>
    <a:masterClrMapping/>
  </p:clrMapOvr>
  <p:transition advClick="0"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nghilterr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476672"/>
            <a:ext cx="3516270" cy="3963795"/>
          </a:xfrm>
          <a:prstGeom prst="rect">
            <a:avLst/>
          </a:prstGeom>
        </p:spPr>
      </p:pic>
      <p:pic>
        <p:nvPicPr>
          <p:cNvPr id="4" name="Segnaposto contenuto 3" descr="English Time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092280" y="0"/>
            <a:ext cx="2051720" cy="2411911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857232"/>
          </a:xfrm>
        </p:spPr>
        <p:txBody>
          <a:bodyPr>
            <a:norm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Maiandra GD" pitchFamily="34" charset="0"/>
              </a:rPr>
              <a:t>English Time</a:t>
            </a:r>
            <a:endParaRPr lang="it-IT" dirty="0">
              <a:solidFill>
                <a:srgbClr val="FF0000"/>
              </a:solidFill>
              <a:latin typeface="Maiandra GD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644008" y="1484784"/>
            <a:ext cx="44999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L’insegnamento </a:t>
            </a:r>
          </a:p>
          <a:p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della Lingua Inglese</a:t>
            </a:r>
          </a:p>
          <a:p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nella Scuola Primaria </a:t>
            </a:r>
          </a:p>
          <a:p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è così distribuito:</a:t>
            </a:r>
          </a:p>
          <a:p>
            <a:r>
              <a:rPr lang="it-IT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1 ora settimanale in prima</a:t>
            </a:r>
          </a:p>
          <a:p>
            <a:r>
              <a:rPr lang="it-IT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2 ore settimanali in seconda</a:t>
            </a:r>
          </a:p>
          <a:p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3 ore settimanali </a:t>
            </a:r>
          </a:p>
          <a:p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in terza, in quarta e in quinta </a:t>
            </a:r>
            <a:endParaRPr lang="it-IT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00100" y="4869160"/>
            <a:ext cx="8143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Attualmente nella scuola operano </a:t>
            </a:r>
          </a:p>
          <a:p>
            <a:pPr algn="just"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1 </a:t>
            </a:r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insegnante </a:t>
            </a:r>
            <a:r>
              <a:rPr 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specialista 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in lingua inglese, a copertura dell’attività di lingua straniera nelle prima, seconda, quarta e quinta. </a:t>
            </a:r>
          </a:p>
          <a:p>
            <a:pPr algn="just"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1 </a:t>
            </a:r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insegnante </a:t>
            </a:r>
            <a:r>
              <a:rPr lang="it-I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specializzata 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che opera nella classe terza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.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re13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72396" y="785794"/>
            <a:ext cx="1363673" cy="1718228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642918"/>
          </a:xfrm>
        </p:spPr>
        <p:txBody>
          <a:bodyPr>
            <a:normAutofit/>
          </a:bodyPr>
          <a:lstStyle/>
          <a:p>
            <a:r>
              <a:rPr lang="it-IT" sz="3600" dirty="0" smtClean="0">
                <a:latin typeface="Maiandra GD" pitchFamily="34" charset="0"/>
              </a:rPr>
              <a:t>Religione Cattolica / Attività Alternative</a:t>
            </a:r>
            <a:endParaRPr lang="it-IT" sz="3600" dirty="0">
              <a:latin typeface="Maiandra GD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000100" y="980728"/>
            <a:ext cx="81439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1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insegnante IRC</a:t>
            </a:r>
          </a:p>
          <a:p>
            <a:r>
              <a:rPr lang="it-IT" sz="2400" dirty="0" smtClean="0">
                <a:latin typeface="Maiandra GD" pitchFamily="34" charset="0"/>
              </a:rPr>
              <a:t>Copre 20 ore di insegnamento </a:t>
            </a:r>
          </a:p>
          <a:p>
            <a:r>
              <a:rPr lang="it-IT" sz="2400" dirty="0" smtClean="0">
                <a:latin typeface="Maiandra GD" pitchFamily="34" charset="0"/>
              </a:rPr>
              <a:t>della Religione Cattolica in tutte le classi.</a:t>
            </a:r>
          </a:p>
          <a:p>
            <a:endParaRPr lang="it-IT" sz="2400" dirty="0" smtClean="0">
              <a:latin typeface="Maiandra GD" pitchFamily="34" charset="0"/>
            </a:endParaRPr>
          </a:p>
          <a:p>
            <a:r>
              <a:rPr lang="it-IT" sz="2400" dirty="0" smtClean="0">
                <a:latin typeface="Maiandra GD" pitchFamily="34" charset="0"/>
              </a:rPr>
              <a:t>Gli alunni che non si avvalgono di tale insegnamento, </a:t>
            </a:r>
          </a:p>
          <a:p>
            <a:r>
              <a:rPr lang="it-IT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in base alle scelte delle famiglie</a:t>
            </a:r>
            <a:r>
              <a:rPr lang="it-IT" sz="2400" dirty="0" smtClean="0">
                <a:latin typeface="Maiandra GD" pitchFamily="34" charset="0"/>
              </a:rPr>
              <a:t>, nello stesso orario della Religione Cattolica: </a:t>
            </a:r>
          </a:p>
          <a:p>
            <a:pPr marL="712788" indent="-268288">
              <a:buFont typeface="Wingdings" pitchFamily="2" charset="2"/>
              <a:buChar char="ü"/>
            </a:pPr>
            <a:r>
              <a:rPr lang="it-IT" sz="2400" dirty="0" smtClean="0">
                <a:latin typeface="Maiandra GD" pitchFamily="34" charset="0"/>
              </a:rPr>
              <a:t>sono inseriti nella classe parallela, </a:t>
            </a:r>
          </a:p>
          <a:p>
            <a:pPr marL="712788" indent="-268288">
              <a:buFont typeface="Wingdings" pitchFamily="2" charset="2"/>
              <a:buChar char="ü"/>
            </a:pPr>
            <a:r>
              <a:rPr lang="it-IT" sz="2400" dirty="0" smtClean="0">
                <a:latin typeface="Maiandra GD" pitchFamily="34" charset="0"/>
              </a:rPr>
              <a:t>oppure svolgono </a:t>
            </a:r>
            <a:r>
              <a:rPr lang="it-IT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attività alternative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individuali e/o in piccolo gruppo</a:t>
            </a:r>
            <a:r>
              <a:rPr lang="it-IT" sz="2400" dirty="0" smtClean="0">
                <a:latin typeface="Maiandra GD" pitchFamily="34" charset="0"/>
              </a:rPr>
              <a:t>, con  un altro insegnante del plesso disponibile.</a:t>
            </a:r>
          </a:p>
          <a:p>
            <a:pPr algn="r"/>
            <a:r>
              <a:rPr lang="it-IT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Queste attività hanno durata annuale</a:t>
            </a:r>
            <a:r>
              <a:rPr lang="it-IT" sz="2400" dirty="0" smtClean="0">
                <a:latin typeface="Maiandra GD" pitchFamily="34" charset="0"/>
              </a:rPr>
              <a:t>. </a:t>
            </a:r>
            <a:endParaRPr lang="it-IT" sz="2400" dirty="0">
              <a:latin typeface="Maiandra GD" pitchFamily="34" charset="0"/>
            </a:endParaRPr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ollabora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5" y="0"/>
            <a:ext cx="1547663" cy="1165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0100" y="0"/>
            <a:ext cx="4796036" cy="476672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latin typeface="Maiandra GD" pitchFamily="34" charset="0"/>
              </a:rPr>
              <a:t>Collaborazioni</a:t>
            </a:r>
            <a:endParaRPr lang="it-IT" b="1" dirty="0">
              <a:latin typeface="Maiandra GD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1600" y="587984"/>
            <a:ext cx="8172400" cy="6225392"/>
          </a:xfrm>
        </p:spPr>
        <p:txBody>
          <a:bodyPr>
            <a:noAutofit/>
          </a:bodyPr>
          <a:lstStyle/>
          <a:p>
            <a:pPr marL="93663" indent="-11113" algn="just">
              <a:buNone/>
            </a:pPr>
            <a:r>
              <a:rPr lang="it-IT" sz="1600" dirty="0" smtClean="0">
                <a:latin typeface="Maiandra GD" pitchFamily="34" charset="0"/>
              </a:rPr>
              <a:t>La Scuola Primaria di LESTIZZA, per la realizzazione della propria </a:t>
            </a:r>
          </a:p>
          <a:p>
            <a:pPr marL="93663" indent="-11113" algn="just">
              <a:buNone/>
            </a:pPr>
            <a:r>
              <a:rPr lang="it-IT" sz="1600" dirty="0" smtClean="0">
                <a:latin typeface="Maiandra GD" pitchFamily="34" charset="0"/>
              </a:rPr>
              <a:t>Offerta Formativa, collabora con numerosi Enti ed Associazioni presenti sul territorio:</a:t>
            </a:r>
          </a:p>
          <a:p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REGIONE FRIULI VENEZIA GIULIA e MIUR </a:t>
            </a:r>
            <a:r>
              <a:rPr lang="it-IT" sz="1600" dirty="0" smtClean="0">
                <a:latin typeface="Maiandra GD" pitchFamily="34" charset="0"/>
              </a:rPr>
              <a:t>(finanziamenti progetti e attività);</a:t>
            </a:r>
          </a:p>
          <a:p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AMMINISTRAZIONE COMUNALE </a:t>
            </a:r>
            <a:r>
              <a:rPr lang="it-IT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DI</a:t>
            </a: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LESTIZZA</a:t>
            </a:r>
            <a:r>
              <a:rPr lang="it-IT" sz="1600" dirty="0" smtClean="0">
                <a:latin typeface="Maiandra GD" pitchFamily="34" charset="0"/>
              </a:rPr>
              <a:t> (sostegno/supporto a progetti ed attività didattiche; funzionamento della scuola; convenzione interscuola per la mensa); </a:t>
            </a:r>
          </a:p>
          <a:p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CAMST</a:t>
            </a:r>
            <a:r>
              <a:rPr lang="it-IT" sz="1600" dirty="0" smtClean="0">
                <a:latin typeface="Maiandra GD" pitchFamily="34" charset="0"/>
              </a:rPr>
              <a:t> (per la mensa);</a:t>
            </a:r>
          </a:p>
          <a:p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COMITATO GENITORI </a:t>
            </a:r>
          </a:p>
          <a:p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ASSOCIAZIONI DI VOLONTARIATO</a:t>
            </a:r>
            <a:r>
              <a:rPr lang="it-IT" sz="1600" dirty="0" smtClean="0">
                <a:latin typeface="Maiandra GD" pitchFamily="34" charset="0"/>
              </a:rPr>
              <a:t>;</a:t>
            </a:r>
          </a:p>
          <a:p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ASSOCIAZIONI SPORTIVE DEL TERRITORIO E NAZIONALI </a:t>
            </a:r>
            <a:r>
              <a:rPr lang="it-IT" sz="1600" dirty="0" smtClean="0">
                <a:latin typeface="Maiandra GD" pitchFamily="34" charset="0"/>
              </a:rPr>
              <a:t>(progetto di motoria e attività inerenti la pratica motoria);</a:t>
            </a:r>
          </a:p>
          <a:p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BIBLIOTECA COMUNALE </a:t>
            </a:r>
            <a:r>
              <a:rPr lang="it-IT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DI</a:t>
            </a: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LESTIZZA </a:t>
            </a:r>
            <a:r>
              <a:rPr lang="it-IT" sz="1600" dirty="0" smtClean="0">
                <a:latin typeface="Maiandra GD" pitchFamily="34" charset="0"/>
              </a:rPr>
              <a:t>(attività laboratoriali);  </a:t>
            </a:r>
          </a:p>
          <a:p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E.R.T. DEL FRIULI VENEZIA GIULIA</a:t>
            </a:r>
            <a:r>
              <a:rPr lang="it-IT" sz="1600" dirty="0" smtClean="0">
                <a:latin typeface="Maiandra GD" pitchFamily="34" charset="0"/>
              </a:rPr>
              <a:t> (laboratori e /o spettacoli teatrali);</a:t>
            </a:r>
          </a:p>
          <a:p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PARROCCHIE</a:t>
            </a:r>
            <a:r>
              <a:rPr lang="it-IT" sz="1600" dirty="0" smtClean="0">
                <a:latin typeface="Maiandra GD" pitchFamily="34" charset="0"/>
              </a:rPr>
              <a:t> (collaborazioni varie);</a:t>
            </a:r>
          </a:p>
          <a:p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PROTEZIONE CIVILE – GRUPPO </a:t>
            </a:r>
            <a:r>
              <a:rPr lang="it-IT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DI</a:t>
            </a: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LESTIZZA </a:t>
            </a:r>
            <a:r>
              <a:rPr lang="it-IT" sz="1600" dirty="0" smtClean="0">
                <a:latin typeface="Maiandra GD" pitchFamily="34" charset="0"/>
              </a:rPr>
              <a:t>(vigilanza all’ingresso della scuola; prevenzione e sicurezza, prove di evacuazione);</a:t>
            </a:r>
          </a:p>
          <a:p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UNIVERSITÀ DEGLI STUDI DI UDINE </a:t>
            </a:r>
            <a:r>
              <a:rPr lang="it-IT" sz="1600" dirty="0" smtClean="0">
                <a:latin typeface="Maiandra GD" pitchFamily="34" charset="0"/>
              </a:rPr>
              <a:t>(tirocinio con studenti della facoltà di scienze della formazione e corsi di aggiornamento e/o formazione per docenti).</a:t>
            </a:r>
            <a:endParaRPr lang="it-IT" sz="1600" dirty="0">
              <a:latin typeface="Maiandra GD" pitchFamily="34" charset="0"/>
            </a:endParaRPr>
          </a:p>
        </p:txBody>
      </p:sp>
    </p:spTree>
  </p:cSld>
  <p:clrMapOvr>
    <a:masterClrMapping/>
  </p:clrMapOvr>
  <p:transition advClick="0" advTm="4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latin typeface="Maiandra GD" pitchFamily="34" charset="0"/>
              </a:rPr>
              <a:t>Le iscrizioni per l’</a:t>
            </a:r>
            <a:r>
              <a:rPr lang="it-IT" dirty="0" err="1" smtClean="0">
                <a:latin typeface="Maiandra GD" pitchFamily="34" charset="0"/>
              </a:rPr>
              <a:t>a.s.</a:t>
            </a:r>
            <a:r>
              <a:rPr lang="it-IT" dirty="0" smtClean="0">
                <a:latin typeface="Maiandra GD" pitchFamily="34" charset="0"/>
              </a:rPr>
              <a:t> 2017 - 2018</a:t>
            </a:r>
            <a:endParaRPr lang="it-IT" dirty="0">
              <a:latin typeface="Maiandra GD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</a:pPr>
            <a:r>
              <a:rPr lang="it-IT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LA DOMANDA DI ISCRIZIONE</a:t>
            </a:r>
            <a:r>
              <a:rPr lang="it-IT" sz="1600" dirty="0" smtClean="0">
                <a:latin typeface="Maiandra GD" pitchFamily="34" charset="0"/>
              </a:rPr>
              <a:t>, relativa all’anno scolastico 2017/18, </a:t>
            </a:r>
          </a:p>
          <a:p>
            <a:pPr lv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600" dirty="0" smtClean="0">
                <a:latin typeface="Maiandra GD" pitchFamily="34" charset="0"/>
              </a:rPr>
              <a:t>si potrà effettuare </a:t>
            </a:r>
            <a:r>
              <a:rPr lang="it-IT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on-line dal 16 gennaio 2017  al 06 febbraio 2017</a:t>
            </a:r>
            <a:r>
              <a:rPr lang="it-IT" sz="1600" dirty="0" smtClean="0">
                <a:latin typeface="Maiandra GD" pitchFamily="34" charset="0"/>
              </a:rPr>
              <a:t> </a:t>
            </a:r>
          </a:p>
          <a:p>
            <a:pPr lv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600" dirty="0" smtClean="0">
                <a:latin typeface="Maiandra GD" pitchFamily="34" charset="0"/>
              </a:rPr>
              <a:t> </a:t>
            </a:r>
          </a:p>
          <a:p>
            <a:pPr lvl="0" algn="ctr">
              <a:lnSpc>
                <a:spcPct val="120000"/>
              </a:lnSpc>
              <a:spcBef>
                <a:spcPts val="0"/>
              </a:spcBef>
            </a:pPr>
            <a:r>
              <a:rPr lang="it-IT" sz="1600" dirty="0" smtClean="0">
                <a:latin typeface="Maiandra GD" pitchFamily="34" charset="0"/>
              </a:rPr>
              <a:t>All’atto dell’iscrizione i genitori esprimono </a:t>
            </a:r>
          </a:p>
          <a:p>
            <a:pPr lv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600" dirty="0" smtClean="0">
                <a:latin typeface="Maiandra GD" pitchFamily="34" charset="0"/>
              </a:rPr>
              <a:t>le proprie </a:t>
            </a:r>
            <a:r>
              <a:rPr lang="it-IT" sz="1600" b="1" dirty="0" smtClean="0">
                <a:solidFill>
                  <a:srgbClr val="FF0000"/>
                </a:solidFill>
                <a:latin typeface="Maiandra GD" pitchFamily="34" charset="0"/>
              </a:rPr>
              <a:t>opzioni rispetto alle possibili articolazioni dell’orario (27 e/o 30 h/settimana)</a:t>
            </a:r>
          </a:p>
          <a:p>
            <a:pPr lvl="0" algn="ctr">
              <a:lnSpc>
                <a:spcPct val="120000"/>
              </a:lnSpc>
              <a:spcBef>
                <a:spcPts val="0"/>
              </a:spcBef>
              <a:buNone/>
            </a:pPr>
            <a:endParaRPr lang="it-IT" sz="1600" dirty="0" smtClean="0">
              <a:latin typeface="Maiandra GD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it-IT" sz="1600" u="sng" dirty="0" smtClean="0">
                <a:latin typeface="Maiandra GD" pitchFamily="34" charset="0"/>
              </a:rPr>
              <a:t>Per la scuola Primaria</a:t>
            </a:r>
            <a:r>
              <a:rPr lang="it-IT" sz="1600" dirty="0" smtClean="0">
                <a:latin typeface="Maiandra GD" pitchFamily="34" charset="0"/>
              </a:rPr>
              <a:t> la domanda di iscrizione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600" dirty="0" smtClean="0">
                <a:latin typeface="Maiandra GD" pitchFamily="34" charset="0"/>
              </a:rPr>
              <a:t>va rivolta alla scuola del territorio di appartenenza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600" dirty="0" smtClean="0">
                <a:latin typeface="Maiandra GD" pitchFamily="34" charset="0"/>
              </a:rPr>
              <a:t>o ad altra istituzione scolastica prescelta in base all’offerta formativa.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endParaRPr lang="it-IT" sz="1600" dirty="0" smtClean="0">
              <a:latin typeface="Maiandra GD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it-IT" sz="1600" dirty="0" smtClean="0">
                <a:latin typeface="Maiandra GD" pitchFamily="34" charset="0"/>
              </a:rPr>
              <a:t>La facoltà di avvalersi o non avvalersi dell’</a:t>
            </a:r>
            <a:r>
              <a:rPr lang="it-IT" sz="1600" b="1" dirty="0" smtClean="0">
                <a:latin typeface="Maiandra GD" pitchFamily="34" charset="0"/>
              </a:rPr>
              <a:t>insegnamento della religione cattolica,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600" b="1" dirty="0" smtClean="0">
                <a:latin typeface="Maiandra GD" pitchFamily="34" charset="0"/>
              </a:rPr>
              <a:t>così come per la lingua friulana,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600" dirty="0" smtClean="0">
                <a:latin typeface="Maiandra GD" pitchFamily="34" charset="0"/>
              </a:rPr>
              <a:t>viene esercitata dai genitori, al momento dell’iscrizione,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600" dirty="0" smtClean="0">
                <a:latin typeface="Maiandra GD" pitchFamily="34" charset="0"/>
              </a:rPr>
              <a:t>mediante la compilazione di apposita richiesta, </a:t>
            </a:r>
            <a:r>
              <a:rPr lang="it-IT" sz="1600" u="sng" dirty="0" smtClean="0">
                <a:latin typeface="Maiandra GD" pitchFamily="34" charset="0"/>
              </a:rPr>
              <a:t>allegata alla scheda d’iscrizione predisposta</a:t>
            </a:r>
            <a:r>
              <a:rPr lang="it-IT" sz="1600" dirty="0" smtClean="0">
                <a:latin typeface="Maiandra GD" pitchFamily="34" charset="0"/>
              </a:rPr>
              <a:t>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600" dirty="0" smtClean="0">
                <a:latin typeface="Maiandra GD" pitchFamily="34" charset="0"/>
              </a:rPr>
              <a:t> </a:t>
            </a:r>
            <a:r>
              <a:rPr lang="it-IT" sz="1600" b="1" dirty="0" smtClean="0">
                <a:latin typeface="Maiandra GD" pitchFamily="34" charset="0"/>
              </a:rPr>
              <a:t>La scelta ha valore per l’intero corso di studi</a:t>
            </a:r>
            <a:r>
              <a:rPr lang="it-IT" sz="1600" dirty="0" smtClean="0">
                <a:latin typeface="Maiandra GD" pitchFamily="34" charset="0"/>
              </a:rPr>
              <a:t>,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600" dirty="0" smtClean="0">
                <a:latin typeface="Maiandra GD" pitchFamily="34" charset="0"/>
              </a:rPr>
              <a:t>fatto salvo il diritto di modificare tale scelta per l’anno successivo entro il termine dell’anno scolastico o del mese di giugno.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it-IT" sz="1600" dirty="0" smtClean="0">
                <a:latin typeface="Maiandra GD" pitchFamily="34" charset="0"/>
              </a:rPr>
              <a:t>La scelta relativa alle </a:t>
            </a:r>
            <a:r>
              <a:rPr lang="it-IT" sz="1600" b="1" dirty="0" smtClean="0">
                <a:latin typeface="Maiandra GD" pitchFamily="34" charset="0"/>
              </a:rPr>
              <a:t>attività alternative all’insegnamento della religione cattolica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600" dirty="0" smtClean="0">
                <a:latin typeface="Maiandra GD" pitchFamily="34" charset="0"/>
              </a:rPr>
              <a:t>è operata, al momento dell’iscrizione, mediante il relativo </a:t>
            </a:r>
            <a:r>
              <a:rPr lang="it-IT" sz="1600" u="sng" dirty="0" smtClean="0">
                <a:latin typeface="Maiandra GD" pitchFamily="34" charset="0"/>
              </a:rPr>
              <a:t>modulo allegato alla scheda d’iscrizione</a:t>
            </a:r>
            <a:r>
              <a:rPr lang="it-IT" sz="1600" dirty="0" smtClean="0">
                <a:latin typeface="Maiandra GD" pitchFamily="34" charset="0"/>
              </a:rPr>
              <a:t>,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600" dirty="0" smtClean="0">
                <a:latin typeface="Maiandra GD" pitchFamily="34" charset="0"/>
              </a:rPr>
              <a:t>ed ha effetto per l’intero anno scolastico di riferimento.</a:t>
            </a:r>
            <a:endParaRPr lang="it-IT" sz="1600" dirty="0">
              <a:latin typeface="Maiandra GD" pitchFamily="34" charset="0"/>
            </a:endParaRPr>
          </a:p>
        </p:txBody>
      </p:sp>
    </p:spTree>
  </p:cSld>
  <p:clrMapOvr>
    <a:masterClrMapping/>
  </p:clrMapOvr>
  <p:transition advClick="0" advTm="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 descr="BENVENUTIFin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0271" y="2571744"/>
            <a:ext cx="1263729" cy="1714512"/>
          </a:xfrm>
          <a:prstGeom prst="rect">
            <a:avLst/>
          </a:prstGeom>
        </p:spPr>
      </p:pic>
      <p:pic>
        <p:nvPicPr>
          <p:cNvPr id="15" name="Immagine 14" descr="BENVENUTIFin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0271" y="2564904"/>
            <a:ext cx="1263729" cy="171451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25536"/>
          </a:xfrm>
        </p:spPr>
        <p:txBody>
          <a:bodyPr>
            <a:normAutofit/>
          </a:bodyPr>
          <a:lstStyle/>
          <a:p>
            <a:pPr algn="ctr"/>
            <a:r>
              <a:rPr lang="it-IT" dirty="0" smtClean="0">
                <a:latin typeface="Maiandra GD" pitchFamily="34" charset="0"/>
              </a:rPr>
              <a:t>VI ASPETTIAMO!</a:t>
            </a:r>
            <a:endParaRPr lang="it-IT" dirty="0">
              <a:latin typeface="Maiandra GD" pitchFamily="34" charset="0"/>
            </a:endParaRPr>
          </a:p>
        </p:txBody>
      </p:sp>
      <p:pic>
        <p:nvPicPr>
          <p:cNvPr id="18" name="Immagine 17" descr="BENVENUTI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2571744"/>
            <a:ext cx="1182796" cy="1714512"/>
          </a:xfrm>
          <a:prstGeom prst="rect">
            <a:avLst/>
          </a:prstGeom>
        </p:spPr>
      </p:pic>
      <p:pic>
        <p:nvPicPr>
          <p:cNvPr id="19" name="Immagine 18" descr="BENVENUTI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2571744"/>
            <a:ext cx="1192291" cy="1714512"/>
          </a:xfrm>
          <a:prstGeom prst="rect">
            <a:avLst/>
          </a:prstGeom>
        </p:spPr>
      </p:pic>
      <p:pic>
        <p:nvPicPr>
          <p:cNvPr id="20" name="Immagine 19" descr="BENVENUTI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0562" y="2571744"/>
            <a:ext cx="1182797" cy="1714512"/>
          </a:xfrm>
          <a:prstGeom prst="rect">
            <a:avLst/>
          </a:prstGeom>
        </p:spPr>
      </p:pic>
      <p:pic>
        <p:nvPicPr>
          <p:cNvPr id="21" name="Immagine 20" descr="BENVENUTI5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43570" y="2571744"/>
            <a:ext cx="1182780" cy="1714488"/>
          </a:xfrm>
          <a:prstGeom prst="rect">
            <a:avLst/>
          </a:prstGeom>
        </p:spPr>
      </p:pic>
      <p:pic>
        <p:nvPicPr>
          <p:cNvPr id="22" name="Immagine 21" descr="BENVENUTI6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86578" y="2571744"/>
            <a:ext cx="1155668" cy="1714512"/>
          </a:xfrm>
          <a:prstGeom prst="rect">
            <a:avLst/>
          </a:prstGeom>
        </p:spPr>
      </p:pic>
      <p:pic>
        <p:nvPicPr>
          <p:cNvPr id="27" name="Segnaposto contenuto 16" descr="BENVENUTI.gif"/>
          <p:cNvPicPr>
            <a:picLocks noGrp="1" noChangeAspect="1"/>
          </p:cNvPicPr>
          <p:nvPr>
            <p:ph idx="1"/>
          </p:nvPr>
        </p:nvPicPr>
        <p:blipFill>
          <a:blip r:embed="rId9" cstate="print"/>
          <a:stretch>
            <a:fillRect/>
          </a:stretch>
        </p:blipFill>
        <p:spPr>
          <a:xfrm>
            <a:off x="1071538" y="2571744"/>
            <a:ext cx="1182796" cy="1714512"/>
          </a:xfrm>
        </p:spPr>
      </p:pic>
      <p:sp>
        <p:nvSpPr>
          <p:cNvPr id="35" name="Titolo 1"/>
          <p:cNvSpPr txBox="1">
            <a:spLocks/>
          </p:cNvSpPr>
          <p:nvPr/>
        </p:nvSpPr>
        <p:spPr>
          <a:xfrm>
            <a:off x="0" y="1428736"/>
            <a:ext cx="9144000" cy="122553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… sarete i…</a:t>
            </a:r>
            <a:endParaRPr kumimoji="0" lang="it-IT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37" name="Rettangolo 36"/>
          <p:cNvSpPr/>
          <p:nvPr/>
        </p:nvSpPr>
        <p:spPr>
          <a:xfrm>
            <a:off x="2771800" y="4293096"/>
            <a:ext cx="42482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sz="7200" b="1" dirty="0" smtClean="0">
                <a:ln/>
                <a:solidFill>
                  <a:schemeClr val="accent3"/>
                </a:solidFill>
                <a:latin typeface="Maiandra GD" pitchFamily="34" charset="0"/>
              </a:rPr>
              <a:t>A presto!</a:t>
            </a:r>
            <a:endParaRPr lang="it-IT" sz="7200" b="1" cap="none" spc="0" dirty="0">
              <a:ln/>
              <a:solidFill>
                <a:schemeClr val="accent3"/>
              </a:solidFill>
              <a:effectLst/>
              <a:latin typeface="Maiandra GD" pitchFamily="34" charset="0"/>
            </a:endParaRPr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4572000" y="6309320"/>
            <a:ext cx="4572000" cy="548680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aiandra GD" pitchFamily="34" charset="0"/>
                <a:ea typeface="+mj-ea"/>
                <a:cs typeface="+mj-cs"/>
              </a:rPr>
              <a:t>Lestizza</a:t>
            </a:r>
            <a:r>
              <a:rPr kumimoji="0" lang="it-IT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, </a:t>
            </a:r>
            <a:r>
              <a:rPr lang="it-IT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aiandra GD" pitchFamily="34" charset="0"/>
                <a:ea typeface="+mj-ea"/>
                <a:cs typeface="+mj-cs"/>
              </a:rPr>
              <a:t>12</a:t>
            </a:r>
            <a:r>
              <a:rPr kumimoji="0" lang="it-IT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 gennaio 2017</a:t>
            </a:r>
            <a:endParaRPr kumimoji="0" lang="it-IT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5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400"/>
                            </p:stCondLst>
                            <p:childTnLst>
                              <p:par>
                                <p:cTn id="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400"/>
                            </p:stCondLst>
                            <p:childTnLst>
                              <p:par>
                                <p:cTn id="7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/>
      <p:bldP spid="37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pPr algn="ctr"/>
            <a:r>
              <a:rPr lang="it-IT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Batang" pitchFamily="18" charset="-127"/>
              </a:rPr>
              <a:t>La nostra scuola</a:t>
            </a:r>
            <a:endParaRPr lang="it-IT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  <a:ea typeface="Batang" pitchFamily="18" charset="-127"/>
            </a:endParaRPr>
          </a:p>
        </p:txBody>
      </p:sp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0" y="5157192"/>
            <a:ext cx="9144000" cy="1700808"/>
          </a:xfrm>
        </p:spPr>
        <p:txBody>
          <a:bodyPr>
            <a:noAutofit/>
          </a:bodyPr>
          <a:lstStyle/>
          <a:p>
            <a:pPr algn="ctr"/>
            <a:r>
              <a:rPr lang="it-IT" sz="4400" dirty="0" smtClean="0">
                <a:solidFill>
                  <a:schemeClr val="tx1"/>
                </a:solidFill>
                <a:latin typeface="Maiandra GD" pitchFamily="34" charset="0"/>
              </a:rPr>
              <a:t>Scuola Primaria Statale </a:t>
            </a:r>
          </a:p>
          <a:p>
            <a:pPr algn="ctr"/>
            <a:r>
              <a:rPr lang="it-IT" sz="4400" dirty="0" smtClean="0">
                <a:solidFill>
                  <a:schemeClr val="tx1"/>
                </a:solidFill>
                <a:latin typeface="Maiandra GD" pitchFamily="34" charset="0"/>
              </a:rPr>
              <a:t>   “C.BATTISTI” di Lestizza</a:t>
            </a:r>
            <a:endParaRPr lang="it-IT" sz="4400" dirty="0">
              <a:solidFill>
                <a:schemeClr val="tx1"/>
              </a:solidFill>
              <a:latin typeface="Maiandra G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532859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lestizz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857232"/>
            <a:ext cx="6703484" cy="600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00100" y="980728"/>
            <a:ext cx="8143900" cy="1338258"/>
          </a:xfrm>
        </p:spPr>
        <p:txBody>
          <a:bodyPr/>
          <a:lstStyle/>
          <a:p>
            <a:pPr>
              <a:buNone/>
            </a:pPr>
            <a:r>
              <a:rPr lang="it-IT" dirty="0" smtClean="0">
                <a:latin typeface="Maiandra GD" pitchFamily="34" charset="0"/>
              </a:rPr>
              <a:t>Via delle Scuole, __</a:t>
            </a:r>
          </a:p>
          <a:p>
            <a:pPr>
              <a:buNone/>
            </a:pPr>
            <a:r>
              <a:rPr lang="it-IT" dirty="0" smtClean="0">
                <a:latin typeface="Maiandra GD" pitchFamily="34" charset="0"/>
              </a:rPr>
              <a:t>33050 LESTIZZA (UDINE)</a:t>
            </a:r>
            <a:endParaRPr lang="it-IT" dirty="0">
              <a:latin typeface="Maiandra GD" pitchFamily="34" charset="0"/>
            </a:endParaRPr>
          </a:p>
        </p:txBody>
      </p:sp>
      <p:pic>
        <p:nvPicPr>
          <p:cNvPr id="7" name="Immagine 6" descr="Vigi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72084" y="0"/>
            <a:ext cx="2171916" cy="2643181"/>
          </a:xfrm>
          <a:prstGeom prst="rect">
            <a:avLst/>
          </a:prstGeom>
        </p:spPr>
      </p:pic>
      <p:sp>
        <p:nvSpPr>
          <p:cNvPr id="8" name="Freccia a destra con strisce 7"/>
          <p:cNvSpPr/>
          <p:nvPr/>
        </p:nvSpPr>
        <p:spPr>
          <a:xfrm rot="3986690">
            <a:off x="4621702" y="3639834"/>
            <a:ext cx="1043614" cy="17715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1000100" y="0"/>
            <a:ext cx="7933588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Dove siamo?</a:t>
            </a:r>
            <a:endParaRPr kumimoji="0" lang="it-IT" sz="43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115616" y="5589240"/>
            <a:ext cx="7812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3200" dirty="0" smtClean="0">
                <a:latin typeface="Maiandra GD" pitchFamily="34" charset="0"/>
              </a:rPr>
              <a:t>Tel.  	   0432760295</a:t>
            </a:r>
          </a:p>
          <a:p>
            <a:pPr>
              <a:buNone/>
            </a:pPr>
            <a:r>
              <a:rPr lang="it-IT" sz="3200" dirty="0" smtClean="0">
                <a:latin typeface="Maiandra GD" pitchFamily="34" charset="0"/>
              </a:rPr>
              <a:t>E-mail 	   </a:t>
            </a:r>
            <a:r>
              <a:rPr lang="it-IT" sz="3200" b="1" u="sng" dirty="0" smtClean="0">
                <a:solidFill>
                  <a:srgbClr val="0070C0"/>
                </a:solidFill>
                <a:latin typeface="Maiandra GD" pitchFamily="34" charset="0"/>
              </a:rPr>
              <a:t>elemlestizza@libero.it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segreteri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28868"/>
            <a:ext cx="2105952" cy="214311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/>
          </a:bodyPr>
          <a:lstStyle/>
          <a:p>
            <a:pPr algn="ctr"/>
            <a:r>
              <a:rPr lang="it-IT" dirty="0" smtClean="0">
                <a:latin typeface="Maiandra GD" pitchFamily="34" charset="0"/>
              </a:rPr>
              <a:t>Orari di apertura della segreteria</a:t>
            </a:r>
            <a:endParaRPr lang="it-IT" dirty="0">
              <a:latin typeface="Maiandra GD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71604" y="1142984"/>
            <a:ext cx="4512564" cy="199798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Da lunedì a sabato </a:t>
            </a:r>
            <a:endParaRPr lang="it-IT" dirty="0" smtClean="0">
              <a:latin typeface="Maiandra GD" pitchFamily="34" charset="0"/>
            </a:endParaRPr>
          </a:p>
          <a:p>
            <a:pPr>
              <a:buNone/>
            </a:pPr>
            <a:r>
              <a:rPr lang="it-IT" dirty="0" smtClean="0">
                <a:latin typeface="Maiandra GD" pitchFamily="34" charset="0"/>
              </a:rPr>
              <a:t>dalle 11:30 alle 13:30</a:t>
            </a:r>
          </a:p>
          <a:p>
            <a:pPr>
              <a:buNone/>
            </a:pPr>
            <a:r>
              <a:rPr lang="it-IT" dirty="0" smtClean="0">
                <a:latin typeface="Maiandra GD" pitchFamily="34" charset="0"/>
              </a:rPr>
              <a:t>Lunedì pomeriggio</a:t>
            </a:r>
          </a:p>
          <a:p>
            <a:pPr>
              <a:buNone/>
            </a:pPr>
            <a:r>
              <a:rPr lang="it-IT" dirty="0" smtClean="0">
                <a:latin typeface="Maiandra GD" pitchFamily="34" charset="0"/>
              </a:rPr>
              <a:t>dalle 14:30 alle16:30 </a:t>
            </a:r>
          </a:p>
          <a:p>
            <a:pPr>
              <a:buNone/>
            </a:pPr>
            <a:endParaRPr lang="it-IT" dirty="0" smtClean="0">
              <a:latin typeface="Maiandra GD" pitchFamily="34" charset="0"/>
            </a:endParaRPr>
          </a:p>
          <a:p>
            <a:pPr algn="ctr">
              <a:buNone/>
            </a:pP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pic>
        <p:nvPicPr>
          <p:cNvPr id="8" name="Immagine 7" descr="omin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58414" y="908720"/>
            <a:ext cx="3085586" cy="3286148"/>
          </a:xfrm>
          <a:prstGeom prst="rect">
            <a:avLst/>
          </a:prstGeom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2267744" y="3284984"/>
            <a:ext cx="4464496" cy="11430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Maiandra GD" pitchFamily="34" charset="0"/>
                <a:ea typeface="+mj-ea"/>
                <a:cs typeface="+mj-cs"/>
              </a:rPr>
              <a:t>Contatti telefonici e telematici</a:t>
            </a:r>
            <a:endParaRPr kumimoji="0" lang="it-IT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331640" y="4581128"/>
            <a:ext cx="78123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3200" dirty="0" smtClean="0">
                <a:latin typeface="Maiandra GD" pitchFamily="34" charset="0"/>
              </a:rPr>
              <a:t>Tel. segreteria 	   0432762687</a:t>
            </a:r>
          </a:p>
          <a:p>
            <a:pPr>
              <a:buNone/>
            </a:pPr>
            <a:r>
              <a:rPr lang="it-IT" sz="3200" dirty="0" smtClean="0">
                <a:latin typeface="Maiandra GD" pitchFamily="34" charset="0"/>
              </a:rPr>
              <a:t>Fax segreteria 	   0432760993</a:t>
            </a:r>
          </a:p>
          <a:p>
            <a:pPr>
              <a:buNone/>
            </a:pPr>
            <a:r>
              <a:rPr lang="it-IT" sz="3200" dirty="0" smtClean="0">
                <a:latin typeface="Maiandra GD" pitchFamily="34" charset="0"/>
              </a:rPr>
              <a:t>E-mail 	   </a:t>
            </a:r>
            <a:r>
              <a:rPr lang="it-IT" sz="3200" b="1" u="sng" dirty="0" smtClean="0">
                <a:solidFill>
                  <a:srgbClr val="0070C0"/>
                </a:solidFill>
                <a:latin typeface="Maiandra GD" pitchFamily="34" charset="0"/>
              </a:rPr>
              <a:t>udic83800e@istruzione.it</a:t>
            </a:r>
          </a:p>
          <a:p>
            <a:pPr>
              <a:buNone/>
            </a:pPr>
            <a:r>
              <a:rPr lang="it-IT" sz="3200" dirty="0" smtClean="0">
                <a:latin typeface="Maiandra GD" pitchFamily="34" charset="0"/>
              </a:rPr>
              <a:t>E-mail: </a:t>
            </a:r>
            <a:r>
              <a:rPr lang="it-IT" sz="3200" b="1" u="sng" dirty="0" smtClean="0">
                <a:solidFill>
                  <a:srgbClr val="0070C0"/>
                </a:solidFill>
                <a:latin typeface="Maiandra GD" pitchFamily="34" charset="0"/>
              </a:rPr>
              <a:t>dirigente.iclestizza@gmail.com</a:t>
            </a:r>
            <a:r>
              <a:rPr lang="it-IT" sz="3200" dirty="0" smtClean="0">
                <a:latin typeface="Maiandra GD" pitchFamily="34" charset="0"/>
              </a:rPr>
              <a:t> </a:t>
            </a:r>
            <a:endParaRPr lang="it-IT" sz="3200" dirty="0">
              <a:latin typeface="Maiandra GD" pitchFamily="34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/>
          </a:bodyPr>
          <a:lstStyle/>
          <a:p>
            <a:pPr algn="ctr"/>
            <a:r>
              <a:rPr lang="it-IT" dirty="0" smtClean="0">
                <a:latin typeface="Maiandra GD" pitchFamily="34" charset="0"/>
              </a:rPr>
              <a:t>Orari di ricevimento dei docenti</a:t>
            </a:r>
            <a:endParaRPr lang="it-IT" dirty="0">
              <a:latin typeface="Maiandra GD" pitchFamily="34" charset="0"/>
            </a:endParaRPr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/>
          </a:bodyPr>
          <a:lstStyle/>
          <a:p>
            <a:pPr marL="93663" indent="0">
              <a:buNone/>
            </a:pPr>
            <a:r>
              <a:rPr lang="it-IT" dirty="0" smtClean="0">
                <a:latin typeface="Maiandra GD" pitchFamily="34" charset="0"/>
              </a:rPr>
              <a:t>All’inizio di ogni anno scolastico viene definito </a:t>
            </a:r>
          </a:p>
          <a:p>
            <a:pPr marL="93663" indent="0">
              <a:buNone/>
            </a:pPr>
            <a:r>
              <a:rPr lang="it-IT" dirty="0" smtClean="0">
                <a:latin typeface="Maiandra GD" pitchFamily="34" charset="0"/>
              </a:rPr>
              <a:t>il calendario degli impegni funzionali dei docenti, </a:t>
            </a:r>
          </a:p>
          <a:p>
            <a:pPr marL="93663" indent="0">
              <a:buNone/>
            </a:pPr>
            <a:r>
              <a:rPr lang="it-IT" dirty="0" smtClean="0">
                <a:latin typeface="Maiandra GD" pitchFamily="34" charset="0"/>
              </a:rPr>
              <a:t>nel quale sono indicati, fra gli altri, </a:t>
            </a:r>
          </a:p>
          <a:p>
            <a:pPr marL="93663" indent="0">
              <a:buNone/>
            </a:pPr>
            <a:r>
              <a:rPr lang="it-IT" dirty="0" smtClean="0">
                <a:latin typeface="Maiandra GD" pitchFamily="34" charset="0"/>
              </a:rPr>
              <a:t>gli orari dei ricevimenti dei genitori, </a:t>
            </a:r>
          </a:p>
          <a:p>
            <a:pPr marL="93663" indent="0">
              <a:buNone/>
            </a:pPr>
            <a:r>
              <a:rPr lang="it-IT" dirty="0" smtClean="0">
                <a:latin typeface="Maiandra GD" pitchFamily="34" charset="0"/>
              </a:rPr>
              <a:t>che sono in seguito comunicati alle famiglie.</a:t>
            </a:r>
          </a:p>
          <a:p>
            <a:pPr marL="93663" indent="0" algn="just">
              <a:buNone/>
            </a:pPr>
            <a:endParaRPr lang="it-IT" dirty="0" smtClean="0">
              <a:latin typeface="Maiandra GD" pitchFamily="34" charset="0"/>
            </a:endParaRPr>
          </a:p>
          <a:p>
            <a:pPr marL="93663" indent="0" algn="r">
              <a:buNone/>
            </a:pPr>
            <a:r>
              <a:rPr lang="it-IT" dirty="0" smtClean="0">
                <a:latin typeface="Maiandra GD" pitchFamily="34" charset="0"/>
              </a:rPr>
              <a:t>I docenti ,</a:t>
            </a:r>
          </a:p>
          <a:p>
            <a:pPr marL="93663" indent="0" algn="r">
              <a:buNone/>
            </a:pPr>
            <a:r>
              <a:rPr lang="it-IT" dirty="0" smtClean="0">
                <a:latin typeface="Maiandra GD" pitchFamily="34" charset="0"/>
              </a:rPr>
              <a:t>previa richiesta scritta di appuntamento, </a:t>
            </a:r>
          </a:p>
          <a:p>
            <a:pPr marL="93663" indent="0" algn="r">
              <a:buNone/>
            </a:pPr>
            <a:r>
              <a:rPr lang="it-IT" dirty="0" smtClean="0">
                <a:latin typeface="Maiandra GD" pitchFamily="34" charset="0"/>
              </a:rPr>
              <a:t>sono disponibili ad incontrare </a:t>
            </a:r>
          </a:p>
          <a:p>
            <a:pPr marL="93663" indent="0" algn="r">
              <a:buNone/>
            </a:pPr>
            <a:r>
              <a:rPr lang="it-IT" dirty="0" smtClean="0">
                <a:latin typeface="Maiandra GD" pitchFamily="34" charset="0"/>
              </a:rPr>
              <a:t>quanti lo desiderano.</a:t>
            </a:r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1143000"/>
          </a:xfrm>
        </p:spPr>
        <p:txBody>
          <a:bodyPr/>
          <a:lstStyle/>
          <a:p>
            <a:r>
              <a:rPr lang="it-IT" b="1" dirty="0" smtClean="0">
                <a:latin typeface="Maiandra GD" pitchFamily="34" charset="0"/>
              </a:rPr>
              <a:t>Chi lavora nella nostra scuola</a:t>
            </a:r>
            <a:endParaRPr lang="it-IT" b="1" dirty="0">
              <a:latin typeface="Maiandra GD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00100" y="1124744"/>
            <a:ext cx="8143900" cy="86409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it-IT" sz="1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11 Docenti Curricolari,</a:t>
            </a:r>
          </a:p>
          <a:p>
            <a:pPr>
              <a:buNone/>
            </a:pPr>
            <a:r>
              <a:rPr lang="it-IT" sz="1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1 insegnante per il potenziamento</a:t>
            </a:r>
          </a:p>
          <a:p>
            <a:pPr>
              <a:buNone/>
            </a:pP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000100" y="2276872"/>
            <a:ext cx="8143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1 Insegnante specialista </a:t>
            </a:r>
          </a:p>
          <a:p>
            <a:pPr>
              <a:buNone/>
            </a:pP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  per la Lingua Inglese</a:t>
            </a:r>
          </a:p>
          <a:p>
            <a:pPr>
              <a:buNone/>
            </a:pPr>
            <a:endParaRPr lang="it-IT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000100" y="3356992"/>
            <a:ext cx="69562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1 Insegnante per la Religione Cattolica</a:t>
            </a:r>
          </a:p>
        </p:txBody>
      </p:sp>
      <p:sp>
        <p:nvSpPr>
          <p:cNvPr id="6" name="Rettangolo 5"/>
          <p:cNvSpPr/>
          <p:nvPr/>
        </p:nvSpPr>
        <p:spPr>
          <a:xfrm>
            <a:off x="1000100" y="4221088"/>
            <a:ext cx="8143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1 Insegnante per il Sostegno</a:t>
            </a:r>
          </a:p>
        </p:txBody>
      </p:sp>
      <p:sp>
        <p:nvSpPr>
          <p:cNvPr id="7" name="Rettangolo 6"/>
          <p:cNvSpPr/>
          <p:nvPr/>
        </p:nvSpPr>
        <p:spPr>
          <a:xfrm>
            <a:off x="1000100" y="5157192"/>
            <a:ext cx="8143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2 Collaboratrici </a:t>
            </a:r>
          </a:p>
          <a:p>
            <a:pPr>
              <a:buNone/>
            </a:pP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Scolastiche</a:t>
            </a:r>
          </a:p>
        </p:txBody>
      </p:sp>
      <p:pic>
        <p:nvPicPr>
          <p:cNvPr id="8" name="Immagine 7" descr="gufo maest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908720"/>
            <a:ext cx="1340767" cy="1340767"/>
          </a:xfrm>
          <a:prstGeom prst="rect">
            <a:avLst/>
          </a:prstGeom>
        </p:spPr>
      </p:pic>
      <p:pic>
        <p:nvPicPr>
          <p:cNvPr id="13" name="Immagine 12" descr="ingle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2060848"/>
            <a:ext cx="1709710" cy="1224136"/>
          </a:xfrm>
          <a:prstGeom prst="rect">
            <a:avLst/>
          </a:prstGeom>
        </p:spPr>
      </p:pic>
      <p:pic>
        <p:nvPicPr>
          <p:cNvPr id="15" name="Immagine 14" descr="assistend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4149080"/>
            <a:ext cx="1248273" cy="1581146"/>
          </a:xfrm>
          <a:prstGeom prst="rect">
            <a:avLst/>
          </a:prstGeom>
        </p:spPr>
      </p:pic>
      <p:pic>
        <p:nvPicPr>
          <p:cNvPr id="16" name="Immagine 15" descr="collaborator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960" y="4941168"/>
            <a:ext cx="1213941" cy="1714488"/>
          </a:xfrm>
          <a:prstGeom prst="rect">
            <a:avLst/>
          </a:prstGeom>
        </p:spPr>
      </p:pic>
      <p:pic>
        <p:nvPicPr>
          <p:cNvPr id="17" name="Immagine 16" descr="re1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29554" y="2924944"/>
            <a:ext cx="1214446" cy="1214446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857232"/>
          </a:xfrm>
        </p:spPr>
        <p:txBody>
          <a:bodyPr>
            <a:normAutofit/>
          </a:bodyPr>
          <a:lstStyle/>
          <a:p>
            <a:r>
              <a:rPr lang="it-IT" b="1" dirty="0" smtClean="0">
                <a:latin typeface="Maiandra GD" pitchFamily="34" charset="0"/>
              </a:rPr>
              <a:t>GLI SPAZI della scuola</a:t>
            </a:r>
            <a:endParaRPr lang="it-IT" b="1" dirty="0">
              <a:latin typeface="Maiandra GD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043608" y="1052736"/>
            <a:ext cx="78123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3600" dirty="0" smtClean="0">
                <a:latin typeface="Maiandra GD" pitchFamily="34" charset="0"/>
              </a:rPr>
              <a:t>La palestra della scuola secondaria di 1° grado.</a:t>
            </a:r>
          </a:p>
          <a:p>
            <a:pPr>
              <a:buNone/>
            </a:pPr>
            <a:endParaRPr lang="it-IT" sz="3600" dirty="0" smtClean="0">
              <a:latin typeface="Maiandra GD" pitchFamily="34" charset="0"/>
            </a:endParaRPr>
          </a:p>
          <a:p>
            <a:pPr>
              <a:buNone/>
            </a:pPr>
            <a:r>
              <a:rPr lang="it-IT" sz="3600" dirty="0">
                <a:latin typeface="Maiandra GD" pitchFamily="34" charset="0"/>
              </a:rPr>
              <a:t>L</a:t>
            </a:r>
            <a:r>
              <a:rPr lang="it-IT" sz="3600" dirty="0" smtClean="0">
                <a:latin typeface="Maiandra GD" pitchFamily="34" charset="0"/>
              </a:rPr>
              <a:t>a mensa nell’edificio della scuola secondaria di 1° grado.</a:t>
            </a:r>
          </a:p>
          <a:p>
            <a:pPr>
              <a:buNone/>
            </a:pPr>
            <a:endParaRPr lang="it-IT" sz="3600" dirty="0" smtClean="0">
              <a:latin typeface="Maiandra GD" pitchFamily="34" charset="0"/>
            </a:endParaRPr>
          </a:p>
          <a:p>
            <a:pPr>
              <a:buNone/>
            </a:pPr>
            <a:r>
              <a:rPr lang="it-IT" sz="3600" dirty="0" smtClean="0">
                <a:latin typeface="Maiandra GD" pitchFamily="34" charset="0"/>
              </a:rPr>
              <a:t>L’aula informatica nell’edificio della scuola secondaria di 1°grado.</a:t>
            </a:r>
          </a:p>
          <a:p>
            <a:pPr>
              <a:buNone/>
            </a:pPr>
            <a:endParaRPr lang="it-IT" sz="3600" dirty="0" smtClean="0">
              <a:latin typeface="Maiandra GD" pitchFamily="34" charset="0"/>
            </a:endParaRPr>
          </a:p>
          <a:p>
            <a:pPr>
              <a:buNone/>
            </a:pPr>
            <a:r>
              <a:rPr lang="it-IT" sz="3600" dirty="0" smtClean="0">
                <a:latin typeface="Maiandra GD" pitchFamily="34" charset="0"/>
              </a:rPr>
              <a:t>Quattro aule con la LIM.</a:t>
            </a:r>
            <a:endParaRPr lang="it-IT" sz="3600" dirty="0">
              <a:latin typeface="Maiandra GD" pitchFamily="34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0100" y="0"/>
            <a:ext cx="8143900" cy="692696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latin typeface="Maiandra GD" pitchFamily="34" charset="0"/>
              </a:rPr>
              <a:t>I SERVIZI</a:t>
            </a:r>
            <a:endParaRPr lang="it-IT" b="1" dirty="0">
              <a:latin typeface="Maiandra GD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00100" y="692696"/>
            <a:ext cx="8143900" cy="285752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it-IT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 TRASPORTI </a:t>
            </a:r>
          </a:p>
          <a:p>
            <a:pPr algn="just">
              <a:buNone/>
            </a:pPr>
            <a:r>
              <a:rPr lang="it-IT" sz="2400" dirty="0" smtClean="0">
                <a:latin typeface="Maiandra GD" pitchFamily="34" charset="0"/>
              </a:rPr>
              <a:t>Gli scuolabus comunali svolgono servizio di trasporto degli </a:t>
            </a:r>
          </a:p>
          <a:p>
            <a:pPr algn="just">
              <a:buNone/>
            </a:pPr>
            <a:r>
              <a:rPr lang="it-IT" sz="2400" dirty="0" smtClean="0">
                <a:latin typeface="Maiandra GD" pitchFamily="34" charset="0"/>
              </a:rPr>
              <a:t>alunni dalle frazioni alla scuola (e viceversa) secondo un </a:t>
            </a:r>
          </a:p>
          <a:p>
            <a:pPr algn="just">
              <a:buNone/>
            </a:pPr>
            <a:r>
              <a:rPr lang="it-IT" sz="2400" dirty="0" smtClean="0">
                <a:latin typeface="Maiandra GD" pitchFamily="34" charset="0"/>
              </a:rPr>
              <a:t>orario ed un percorso che viene comunicato alle famiglie </a:t>
            </a:r>
          </a:p>
          <a:p>
            <a:pPr algn="just">
              <a:buNone/>
            </a:pPr>
            <a:r>
              <a:rPr lang="it-IT" sz="2400" dirty="0" smtClean="0">
                <a:latin typeface="Maiandra GD" pitchFamily="34" charset="0"/>
              </a:rPr>
              <a:t>all’atto della richiesta dell’utilizzo dello scuolabus e/o </a:t>
            </a:r>
          </a:p>
          <a:p>
            <a:pPr algn="just">
              <a:buNone/>
            </a:pPr>
            <a:r>
              <a:rPr lang="it-IT" sz="2400" dirty="0" smtClean="0">
                <a:latin typeface="Maiandra GD" pitchFamily="34" charset="0"/>
              </a:rPr>
              <a:t>all’inizio dell’anno scolastico.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1000100" y="4365104"/>
            <a:ext cx="8143900" cy="1800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it-IT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 pitchFamily="34" charset="0"/>
              </a:rPr>
              <a:t>La MENSA</a:t>
            </a:r>
          </a:p>
          <a:p>
            <a:pPr marL="365760" marR="0" lvl="0" indent="-283464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it-IT" sz="2400" noProof="0" dirty="0" smtClean="0">
                <a:latin typeface="Maiandra GD" pitchFamily="34" charset="0"/>
              </a:rPr>
              <a:t>È </a:t>
            </a:r>
            <a:r>
              <a:rPr lang="it-IT" sz="2400" dirty="0" smtClean="0">
                <a:latin typeface="Maiandra GD" pitchFamily="34" charset="0"/>
              </a:rPr>
              <a:t>attivata per tutti gli alunni. </a:t>
            </a:r>
          </a:p>
          <a:p>
            <a:pPr marL="365760" marR="0" lvl="0" indent="-283464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it-IT" sz="2400" dirty="0" smtClean="0">
                <a:latin typeface="Maiandra GD" pitchFamily="34" charset="0"/>
              </a:rPr>
              <a:t>La mensa è tempo scuola per cui</a:t>
            </a:r>
          </a:p>
          <a:p>
            <a:pPr marL="93663" marR="0" lvl="0" indent="-11113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it-IT" sz="2400" dirty="0" smtClean="0">
                <a:latin typeface="Maiandra GD" pitchFamily="34" charset="0"/>
              </a:rPr>
              <a:t>gli alunni sono sorvegliati dalle insegnanti </a:t>
            </a:r>
            <a:r>
              <a:rPr lang="it-IT" sz="2400" dirty="0">
                <a:latin typeface="Maiandra GD" pitchFamily="34" charset="0"/>
              </a:rPr>
              <a:t>.</a:t>
            </a: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iandra GD" pitchFamily="34" charset="0"/>
            </a:endParaRPr>
          </a:p>
        </p:txBody>
      </p:sp>
      <p:pic>
        <p:nvPicPr>
          <p:cNvPr id="6" name="Immagine 5" descr="schoolb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14290"/>
            <a:ext cx="1529614" cy="963090"/>
          </a:xfrm>
          <a:prstGeom prst="rect">
            <a:avLst/>
          </a:prstGeom>
        </p:spPr>
      </p:pic>
      <p:pic>
        <p:nvPicPr>
          <p:cNvPr id="8" name="Immagine 7" descr="schoolb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214290"/>
            <a:ext cx="1529614" cy="963090"/>
          </a:xfrm>
          <a:prstGeom prst="rect">
            <a:avLst/>
          </a:prstGeom>
        </p:spPr>
      </p:pic>
      <p:pic>
        <p:nvPicPr>
          <p:cNvPr id="9" name="Immagine 8" descr="MEN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3356992"/>
            <a:ext cx="1282500" cy="1085850"/>
          </a:xfrm>
          <a:prstGeom prst="rect">
            <a:avLst/>
          </a:prstGeom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primo giorno di scuo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678" y="0"/>
            <a:ext cx="1357322" cy="169905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0100" y="0"/>
            <a:ext cx="5357850" cy="642918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latin typeface="Maiandra GD" pitchFamily="34" charset="0"/>
              </a:rPr>
              <a:t>Il calendario scolastico</a:t>
            </a:r>
            <a:endParaRPr lang="it-IT" dirty="0">
              <a:latin typeface="Maiandra GD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5616" y="571480"/>
            <a:ext cx="7099690" cy="714380"/>
          </a:xfrm>
        </p:spPr>
        <p:txBody>
          <a:bodyPr>
            <a:noAutofit/>
          </a:bodyPr>
          <a:lstStyle/>
          <a:p>
            <a:pPr marL="93663" indent="-11113">
              <a:buNone/>
            </a:pP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Secondo delibera annuale della Giunta Regionale ci sono 208 giorni di attività didattiche:</a:t>
            </a:r>
          </a:p>
          <a:p>
            <a:pPr marL="93663" indent="-11113">
              <a:buNone/>
            </a:pP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  <a:p>
            <a:pPr marL="93663" indent="-11113">
              <a:buNone/>
            </a:pPr>
            <a:endParaRPr lang="it-IT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pic>
        <p:nvPicPr>
          <p:cNvPr id="5" name="Immagine 4" descr="nata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1714488"/>
            <a:ext cx="928694" cy="1103919"/>
          </a:xfrm>
          <a:prstGeom prst="rect">
            <a:avLst/>
          </a:prstGeom>
        </p:spPr>
      </p:pic>
      <p:pic>
        <p:nvPicPr>
          <p:cNvPr id="6" name="Immagine 5" descr="Pasqua_Risorti%20con%20Cristo_celebrazion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2285992"/>
            <a:ext cx="874859" cy="1032844"/>
          </a:xfrm>
          <a:prstGeom prst="rect">
            <a:avLst/>
          </a:prstGeom>
        </p:spPr>
      </p:pic>
      <p:pic>
        <p:nvPicPr>
          <p:cNvPr id="8" name="Immagine 7" descr="virgin mar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43570" y="3500438"/>
            <a:ext cx="1076546" cy="1157287"/>
          </a:xfrm>
          <a:prstGeom prst="rect">
            <a:avLst/>
          </a:prstGeom>
        </p:spPr>
      </p:pic>
      <p:pic>
        <p:nvPicPr>
          <p:cNvPr id="9" name="Immagine 8" descr="ottavio_1novembr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86182" y="2928934"/>
            <a:ext cx="850113" cy="1214447"/>
          </a:xfrm>
          <a:prstGeom prst="rect">
            <a:avLst/>
          </a:prstGeom>
        </p:spPr>
      </p:pic>
      <p:pic>
        <p:nvPicPr>
          <p:cNvPr id="11" name="Immagine 10" descr="1Maggio1890520-thumb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72132" y="4857760"/>
            <a:ext cx="1049375" cy="1057244"/>
          </a:xfrm>
          <a:prstGeom prst="rect">
            <a:avLst/>
          </a:prstGeom>
        </p:spPr>
      </p:pic>
      <p:pic>
        <p:nvPicPr>
          <p:cNvPr id="12" name="Immagine 11" descr="la scuola è finit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29520" y="4763923"/>
            <a:ext cx="1500166" cy="1665473"/>
          </a:xfrm>
          <a:prstGeom prst="rect">
            <a:avLst/>
          </a:prstGeom>
        </p:spPr>
      </p:pic>
      <p:pic>
        <p:nvPicPr>
          <p:cNvPr id="13" name="Immagine 12" descr="tricoloreao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43174" y="5500702"/>
            <a:ext cx="976307" cy="783684"/>
          </a:xfrm>
          <a:prstGeom prst="rect">
            <a:avLst/>
          </a:prstGeom>
        </p:spPr>
      </p:pic>
      <p:pic>
        <p:nvPicPr>
          <p:cNvPr id="14" name="Immagine 13" descr="tricoloreao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43174" y="4572008"/>
            <a:ext cx="976307" cy="783684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714348" y="1714488"/>
            <a:ext cx="47149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it-IT" sz="2800" dirty="0" smtClean="0">
                <a:latin typeface="Maiandra GD" pitchFamily="34" charset="0"/>
              </a:rPr>
              <a:t> Sospensioni per festività </a:t>
            </a:r>
          </a:p>
          <a:p>
            <a:pPr lvl="1">
              <a:buNone/>
            </a:pPr>
            <a:r>
              <a:rPr lang="it-IT" sz="2800" dirty="0" smtClean="0">
                <a:latin typeface="Maiandra GD" pitchFamily="34" charset="0"/>
              </a:rPr>
              <a:t>	     Natale ed Epifania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5000628" y="2786058"/>
            <a:ext cx="1247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>
                <a:latin typeface="Maiandra GD" pitchFamily="34" charset="0"/>
              </a:rPr>
              <a:t>Pasqua</a:t>
            </a:r>
            <a:endParaRPr lang="it-IT" sz="2800" dirty="0"/>
          </a:p>
        </p:txBody>
      </p:sp>
      <p:sp>
        <p:nvSpPr>
          <p:cNvPr id="17" name="Rettangolo 16"/>
          <p:cNvSpPr/>
          <p:nvPr/>
        </p:nvSpPr>
        <p:spPr>
          <a:xfrm>
            <a:off x="0" y="2928934"/>
            <a:ext cx="40719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Font typeface="Arial" pitchFamily="34" charset="0"/>
              <a:buChar char="•"/>
            </a:pPr>
            <a:r>
              <a:rPr lang="it-IT" sz="2800" dirty="0" smtClean="0">
                <a:latin typeface="Maiandra GD" pitchFamily="34" charset="0"/>
              </a:rPr>
              <a:t> Ricorrenze </a:t>
            </a:r>
          </a:p>
          <a:p>
            <a:pPr lvl="2">
              <a:buNone/>
            </a:pPr>
            <a:r>
              <a:rPr lang="it-IT" sz="2800" dirty="0" smtClean="0">
                <a:latin typeface="Maiandra GD" pitchFamily="34" charset="0"/>
              </a:rPr>
              <a:t>      1 novembre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3500430" y="4143380"/>
            <a:ext cx="2039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>
                <a:latin typeface="Maiandra GD" pitchFamily="34" charset="0"/>
              </a:rPr>
              <a:t> 8 dicembre</a:t>
            </a:r>
            <a:endParaRPr lang="it-IT" sz="2800" dirty="0"/>
          </a:p>
        </p:txBody>
      </p:sp>
      <p:sp>
        <p:nvSpPr>
          <p:cNvPr id="19" name="Rettangolo 18"/>
          <p:cNvSpPr/>
          <p:nvPr/>
        </p:nvSpPr>
        <p:spPr>
          <a:xfrm>
            <a:off x="1000100" y="4714884"/>
            <a:ext cx="1574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>
                <a:latin typeface="Maiandra GD" pitchFamily="34" charset="0"/>
              </a:rPr>
              <a:t>25 aprile</a:t>
            </a:r>
            <a:endParaRPr lang="it-IT" sz="2800" dirty="0"/>
          </a:p>
        </p:txBody>
      </p:sp>
      <p:sp>
        <p:nvSpPr>
          <p:cNvPr id="20" name="Rettangolo 19"/>
          <p:cNvSpPr/>
          <p:nvPr/>
        </p:nvSpPr>
        <p:spPr>
          <a:xfrm>
            <a:off x="3786182" y="5072074"/>
            <a:ext cx="1688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>
                <a:latin typeface="Maiandra GD" pitchFamily="34" charset="0"/>
              </a:rPr>
              <a:t> 1 maggio</a:t>
            </a:r>
            <a:endParaRPr lang="it-IT" sz="2800" dirty="0"/>
          </a:p>
        </p:txBody>
      </p:sp>
      <p:sp>
        <p:nvSpPr>
          <p:cNvPr id="21" name="Rettangolo 20"/>
          <p:cNvSpPr/>
          <p:nvPr/>
        </p:nvSpPr>
        <p:spPr>
          <a:xfrm>
            <a:off x="1000100" y="5715016"/>
            <a:ext cx="15552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>
                <a:latin typeface="Maiandra GD" pitchFamily="34" charset="0"/>
              </a:rPr>
              <a:t>2 giugno</a:t>
            </a:r>
            <a:endParaRPr lang="it-IT" sz="2800" dirty="0"/>
          </a:p>
        </p:txBody>
      </p:sp>
      <p:sp>
        <p:nvSpPr>
          <p:cNvPr id="22" name="Rettangolo 21"/>
          <p:cNvSpPr/>
          <p:nvPr/>
        </p:nvSpPr>
        <p:spPr>
          <a:xfrm>
            <a:off x="2571736" y="6334780"/>
            <a:ext cx="6572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>
              <a:buFont typeface="Arial" pitchFamily="34" charset="0"/>
              <a:buChar char="•"/>
            </a:pPr>
            <a:r>
              <a:rPr lang="it-IT" sz="2800" dirty="0" smtClean="0">
                <a:latin typeface="Maiandra GD" pitchFamily="34" charset="0"/>
              </a:rPr>
              <a:t> Termine entro la prima metà di giugno</a:t>
            </a:r>
            <a:endParaRPr lang="it-IT" sz="2800" dirty="0">
              <a:latin typeface="Maiandra GD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2643174" y="1214422"/>
            <a:ext cx="5572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800" dirty="0" smtClean="0">
                <a:latin typeface="Maiandra GD" pitchFamily="34" charset="0"/>
              </a:rPr>
              <a:t>Inizio verso la metà di settembre</a:t>
            </a:r>
          </a:p>
        </p:txBody>
      </p:sp>
    </p:spTree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5" grpId="0" build="p" bldLvl="2"/>
      <p:bldP spid="16" grpId="0"/>
      <p:bldP spid="17" grpId="0" build="p" bldLvl="3"/>
      <p:bldP spid="18" grpId="0"/>
      <p:bldP spid="19" grpId="0"/>
      <p:bldP spid="20" grpId="0"/>
      <p:bldP spid="21" grpId="0"/>
      <p:bldP spid="22" grpId="0"/>
      <p:bldP spid="2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2300</TotalTime>
  <Words>1173</Words>
  <Application>Microsoft Office PowerPoint</Application>
  <PresentationFormat>Presentazione su schermo (4:3)</PresentationFormat>
  <Paragraphs>204</Paragraphs>
  <Slides>18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Solstizio</vt:lpstr>
      <vt:lpstr>Presentazione standard di PowerPoint</vt:lpstr>
      <vt:lpstr>La nostra scuola</vt:lpstr>
      <vt:lpstr>Presentazione standard di PowerPoint</vt:lpstr>
      <vt:lpstr>Orari di apertura della segreteria</vt:lpstr>
      <vt:lpstr>Orari di ricevimento dei docenti</vt:lpstr>
      <vt:lpstr>Chi lavora nella nostra scuola</vt:lpstr>
      <vt:lpstr>GLI SPAZI della scuola</vt:lpstr>
      <vt:lpstr>I SERVIZI</vt:lpstr>
      <vt:lpstr>Il calendario scolastico</vt:lpstr>
      <vt:lpstr>Il nostro orario  settimanale attuale  (a.s.2016-2017) CLASSI dalla 1^alla 5^</vt:lpstr>
      <vt:lpstr>  L’OFFERTA FORMATIVA  2016-2017  </vt:lpstr>
      <vt:lpstr>I Progetti e le attività</vt:lpstr>
      <vt:lpstr>Il Friulano</vt:lpstr>
      <vt:lpstr>English Time</vt:lpstr>
      <vt:lpstr>Religione Cattolica / Attività Alternative</vt:lpstr>
      <vt:lpstr>Collaborazioni</vt:lpstr>
      <vt:lpstr>Le iscrizioni per l’a.s. 2017 - 2018</vt:lpstr>
      <vt:lpstr>VI ASPETTIAMO!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nostra scuola 2012</dc:title>
  <dc:creator>Luisa</dc:creator>
  <cp:lastModifiedBy>Donatella Stocco</cp:lastModifiedBy>
  <cp:revision>233</cp:revision>
  <dcterms:created xsi:type="dcterms:W3CDTF">2010-01-14T13:34:33Z</dcterms:created>
  <dcterms:modified xsi:type="dcterms:W3CDTF">2017-01-14T20:12:46Z</dcterms:modified>
</cp:coreProperties>
</file>